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73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4" r:id="rId17"/>
  </p:sldIdLst>
  <p:sldSz cx="9144000" cy="6858000" type="screen4x3"/>
  <p:notesSz cx="7010400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09" autoAdjust="0"/>
    <p:restoredTop sz="86499" autoAdjust="0"/>
  </p:normalViewPr>
  <p:slideViewPr>
    <p:cSldViewPr>
      <p:cViewPr varScale="1">
        <p:scale>
          <a:sx n="93" d="100"/>
          <a:sy n="93" d="100"/>
        </p:scale>
        <p:origin x="171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187AF2-6BBD-45B0-B9AF-4091A4A69A0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4E4AB17-2212-4BE2-9D25-87743BDA1ED5}">
      <dgm:prSet/>
      <dgm:spPr/>
      <dgm:t>
        <a:bodyPr/>
        <a:lstStyle/>
        <a:p>
          <a:r>
            <a:rPr lang="en-US"/>
            <a:t>Community Action Agencies were created under the Economic Opportunity Act of 1964.</a:t>
          </a:r>
        </a:p>
      </dgm:t>
    </dgm:pt>
    <dgm:pt modelId="{5B596341-191A-4395-B494-B9164B47C3EB}" type="parTrans" cxnId="{7C8A53CB-B3FF-4DC4-9A1F-6880589BA4B0}">
      <dgm:prSet/>
      <dgm:spPr/>
      <dgm:t>
        <a:bodyPr/>
        <a:lstStyle/>
        <a:p>
          <a:endParaRPr lang="en-US"/>
        </a:p>
      </dgm:t>
    </dgm:pt>
    <dgm:pt modelId="{188E6099-C610-46FD-A91F-451055048215}" type="sibTrans" cxnId="{7C8A53CB-B3FF-4DC4-9A1F-6880589BA4B0}">
      <dgm:prSet/>
      <dgm:spPr/>
      <dgm:t>
        <a:bodyPr/>
        <a:lstStyle/>
        <a:p>
          <a:endParaRPr lang="en-US"/>
        </a:p>
      </dgm:t>
    </dgm:pt>
    <dgm:pt modelId="{5CC152CA-BABC-4819-8BA6-CAA2BD79C9FD}">
      <dgm:prSet/>
      <dgm:spPr/>
      <dgm:t>
        <a:bodyPr/>
        <a:lstStyle/>
        <a:p>
          <a:r>
            <a:rPr lang="en-US"/>
            <a:t>The Community Services Block Grant (CSBG) was created in 1981. </a:t>
          </a:r>
        </a:p>
      </dgm:t>
    </dgm:pt>
    <dgm:pt modelId="{69D7D705-E761-4501-9DC8-025B4CAC8F56}" type="parTrans" cxnId="{738D5126-9B47-4D20-9A4D-72A6932AF562}">
      <dgm:prSet/>
      <dgm:spPr/>
      <dgm:t>
        <a:bodyPr/>
        <a:lstStyle/>
        <a:p>
          <a:endParaRPr lang="en-US"/>
        </a:p>
      </dgm:t>
    </dgm:pt>
    <dgm:pt modelId="{77D68E4A-E5A0-444A-BDEB-84E0ABE38938}" type="sibTrans" cxnId="{738D5126-9B47-4D20-9A4D-72A6932AF562}">
      <dgm:prSet/>
      <dgm:spPr/>
      <dgm:t>
        <a:bodyPr/>
        <a:lstStyle/>
        <a:p>
          <a:endParaRPr lang="en-US"/>
        </a:p>
      </dgm:t>
    </dgm:pt>
    <dgm:pt modelId="{4C17B08E-DCA2-477F-A4E2-B791E3D6D1F9}">
      <dgm:prSet/>
      <dgm:spPr/>
      <dgm:t>
        <a:bodyPr/>
        <a:lstStyle/>
        <a:p>
          <a:r>
            <a:rPr lang="en-US"/>
            <a:t>CSBG maintains funding to Community Action Agencies. </a:t>
          </a:r>
        </a:p>
      </dgm:t>
    </dgm:pt>
    <dgm:pt modelId="{D3B2D48B-9593-4B06-A9CF-CBA7409951F1}" type="parTrans" cxnId="{EE32FFC1-A1E2-4F50-8D98-2E75FEFA4581}">
      <dgm:prSet/>
      <dgm:spPr/>
      <dgm:t>
        <a:bodyPr/>
        <a:lstStyle/>
        <a:p>
          <a:endParaRPr lang="en-US"/>
        </a:p>
      </dgm:t>
    </dgm:pt>
    <dgm:pt modelId="{F7045DD7-7076-4A54-B3DC-9C299FE64486}" type="sibTrans" cxnId="{EE32FFC1-A1E2-4F50-8D98-2E75FEFA4581}">
      <dgm:prSet/>
      <dgm:spPr/>
      <dgm:t>
        <a:bodyPr/>
        <a:lstStyle/>
        <a:p>
          <a:endParaRPr lang="en-US"/>
        </a:p>
      </dgm:t>
    </dgm:pt>
    <dgm:pt modelId="{06F152D2-B933-49DE-A5EE-B273F2F5B58B}">
      <dgm:prSet/>
      <dgm:spPr/>
      <dgm:t>
        <a:bodyPr/>
        <a:lstStyle/>
        <a:p>
          <a:r>
            <a:rPr lang="en-US"/>
            <a:t>Tripartite Boards exist in Community Action Agencies as a mandatory requirement of CSBG. </a:t>
          </a:r>
        </a:p>
      </dgm:t>
    </dgm:pt>
    <dgm:pt modelId="{2A4E9D23-853A-433C-9D71-1AC04E610FE6}" type="parTrans" cxnId="{87005A38-7F08-4F3B-B86E-87A7B29C8D45}">
      <dgm:prSet/>
      <dgm:spPr/>
      <dgm:t>
        <a:bodyPr/>
        <a:lstStyle/>
        <a:p>
          <a:endParaRPr lang="en-US"/>
        </a:p>
      </dgm:t>
    </dgm:pt>
    <dgm:pt modelId="{0BDD790B-81B0-46E9-A461-193F188B8592}" type="sibTrans" cxnId="{87005A38-7F08-4F3B-B86E-87A7B29C8D45}">
      <dgm:prSet/>
      <dgm:spPr/>
      <dgm:t>
        <a:bodyPr/>
        <a:lstStyle/>
        <a:p>
          <a:endParaRPr lang="en-US"/>
        </a:p>
      </dgm:t>
    </dgm:pt>
    <dgm:pt modelId="{959DDE9E-81AA-4A98-B52E-B792B9F3C503}" type="pres">
      <dgm:prSet presAssocID="{E4187AF2-6BBD-45B0-B9AF-4091A4A69A0A}" presName="root" presStyleCnt="0">
        <dgm:presLayoutVars>
          <dgm:dir/>
          <dgm:resizeHandles val="exact"/>
        </dgm:presLayoutVars>
      </dgm:prSet>
      <dgm:spPr/>
    </dgm:pt>
    <dgm:pt modelId="{163E1D9D-EC6C-423A-AAAE-6A6FE20CF9D4}" type="pres">
      <dgm:prSet presAssocID="{44E4AB17-2212-4BE2-9D25-87743BDA1ED5}" presName="compNode" presStyleCnt="0"/>
      <dgm:spPr/>
    </dgm:pt>
    <dgm:pt modelId="{20CE0F8E-B2FE-4BFF-9796-AC6C12778F41}" type="pres">
      <dgm:prSet presAssocID="{44E4AB17-2212-4BE2-9D25-87743BDA1ED5}" presName="bgRect" presStyleLbl="bgShp" presStyleIdx="0" presStyleCnt="4"/>
      <dgm:spPr/>
    </dgm:pt>
    <dgm:pt modelId="{A3E21229-2FB8-4C9D-8C23-11F233D1DF8B}" type="pres">
      <dgm:prSet presAssocID="{44E4AB17-2212-4BE2-9D25-87743BDA1ED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mitments"/>
        </a:ext>
      </dgm:extLst>
    </dgm:pt>
    <dgm:pt modelId="{560AF173-12DF-48FA-AAD8-481B45437629}" type="pres">
      <dgm:prSet presAssocID="{44E4AB17-2212-4BE2-9D25-87743BDA1ED5}" presName="spaceRect" presStyleCnt="0"/>
      <dgm:spPr/>
    </dgm:pt>
    <dgm:pt modelId="{7D86D49A-E16D-414D-B0B6-2D2848BEC19F}" type="pres">
      <dgm:prSet presAssocID="{44E4AB17-2212-4BE2-9D25-87743BDA1ED5}" presName="parTx" presStyleLbl="revTx" presStyleIdx="0" presStyleCnt="4">
        <dgm:presLayoutVars>
          <dgm:chMax val="0"/>
          <dgm:chPref val="0"/>
        </dgm:presLayoutVars>
      </dgm:prSet>
      <dgm:spPr/>
    </dgm:pt>
    <dgm:pt modelId="{746A55C6-BEF1-4790-897E-1FF7F45D3DA9}" type="pres">
      <dgm:prSet presAssocID="{188E6099-C610-46FD-A91F-451055048215}" presName="sibTrans" presStyleCnt="0"/>
      <dgm:spPr/>
    </dgm:pt>
    <dgm:pt modelId="{BA7BB19B-A8FF-48E8-B874-5BFF2E1F4F0E}" type="pres">
      <dgm:prSet presAssocID="{5CC152CA-BABC-4819-8BA6-CAA2BD79C9FD}" presName="compNode" presStyleCnt="0"/>
      <dgm:spPr/>
    </dgm:pt>
    <dgm:pt modelId="{ADAB5270-500B-4A91-8502-A526F4ED4C37}" type="pres">
      <dgm:prSet presAssocID="{5CC152CA-BABC-4819-8BA6-CAA2BD79C9FD}" presName="bgRect" presStyleLbl="bgShp" presStyleIdx="1" presStyleCnt="4"/>
      <dgm:spPr/>
    </dgm:pt>
    <dgm:pt modelId="{90B92B25-5EA1-46DD-8D2B-16AA025F4B04}" type="pres">
      <dgm:prSet presAssocID="{5CC152CA-BABC-4819-8BA6-CAA2BD79C9F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bric Report Library"/>
        </a:ext>
      </dgm:extLst>
    </dgm:pt>
    <dgm:pt modelId="{F3BF407C-4640-46BC-8C6E-E624A7CB4EEC}" type="pres">
      <dgm:prSet presAssocID="{5CC152CA-BABC-4819-8BA6-CAA2BD79C9FD}" presName="spaceRect" presStyleCnt="0"/>
      <dgm:spPr/>
    </dgm:pt>
    <dgm:pt modelId="{54F3B6E0-F4DF-458F-BEE7-A2AF3B300517}" type="pres">
      <dgm:prSet presAssocID="{5CC152CA-BABC-4819-8BA6-CAA2BD79C9FD}" presName="parTx" presStyleLbl="revTx" presStyleIdx="1" presStyleCnt="4">
        <dgm:presLayoutVars>
          <dgm:chMax val="0"/>
          <dgm:chPref val="0"/>
        </dgm:presLayoutVars>
      </dgm:prSet>
      <dgm:spPr/>
    </dgm:pt>
    <dgm:pt modelId="{FEFEC517-906E-4B19-918D-C7456AF0645D}" type="pres">
      <dgm:prSet presAssocID="{77D68E4A-E5A0-444A-BDEB-84E0ABE38938}" presName="sibTrans" presStyleCnt="0"/>
      <dgm:spPr/>
    </dgm:pt>
    <dgm:pt modelId="{21F8CCA0-5ED7-430A-8E2D-333BD499F81F}" type="pres">
      <dgm:prSet presAssocID="{4C17B08E-DCA2-477F-A4E2-B791E3D6D1F9}" presName="compNode" presStyleCnt="0"/>
      <dgm:spPr/>
    </dgm:pt>
    <dgm:pt modelId="{E2FEECFE-1EAB-40F5-B1C0-888B0F39E836}" type="pres">
      <dgm:prSet presAssocID="{4C17B08E-DCA2-477F-A4E2-B791E3D6D1F9}" presName="bgRect" presStyleLbl="bgShp" presStyleIdx="2" presStyleCnt="4"/>
      <dgm:spPr/>
    </dgm:pt>
    <dgm:pt modelId="{98571842-C647-47B0-BFA6-CF3BFA6139C4}" type="pres">
      <dgm:prSet presAssocID="{4C17B08E-DCA2-477F-A4E2-B791E3D6D1F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k Item Bug"/>
        </a:ext>
      </dgm:extLst>
    </dgm:pt>
    <dgm:pt modelId="{6FA9A622-D428-42EF-9B62-5F5C7C82166F}" type="pres">
      <dgm:prSet presAssocID="{4C17B08E-DCA2-477F-A4E2-B791E3D6D1F9}" presName="spaceRect" presStyleCnt="0"/>
      <dgm:spPr/>
    </dgm:pt>
    <dgm:pt modelId="{DE71CCD1-CDBB-4F54-8D8F-4B43E121089F}" type="pres">
      <dgm:prSet presAssocID="{4C17B08E-DCA2-477F-A4E2-B791E3D6D1F9}" presName="parTx" presStyleLbl="revTx" presStyleIdx="2" presStyleCnt="4">
        <dgm:presLayoutVars>
          <dgm:chMax val="0"/>
          <dgm:chPref val="0"/>
        </dgm:presLayoutVars>
      </dgm:prSet>
      <dgm:spPr/>
    </dgm:pt>
    <dgm:pt modelId="{3DFC098F-89F7-4BA3-B0DE-77AFCE3078AA}" type="pres">
      <dgm:prSet presAssocID="{F7045DD7-7076-4A54-B3DC-9C299FE64486}" presName="sibTrans" presStyleCnt="0"/>
      <dgm:spPr/>
    </dgm:pt>
    <dgm:pt modelId="{C20BBA14-C894-44E2-86E7-14FB0A3E0142}" type="pres">
      <dgm:prSet presAssocID="{06F152D2-B933-49DE-A5EE-B273F2F5B58B}" presName="compNode" presStyleCnt="0"/>
      <dgm:spPr/>
    </dgm:pt>
    <dgm:pt modelId="{354AAB08-5670-45B6-8C15-CDAB544E2233}" type="pres">
      <dgm:prSet presAssocID="{06F152D2-B933-49DE-A5EE-B273F2F5B58B}" presName="bgRect" presStyleLbl="bgShp" presStyleIdx="3" presStyleCnt="4"/>
      <dgm:spPr/>
    </dgm:pt>
    <dgm:pt modelId="{7A661D1E-3533-4695-BEB0-C02D104DCD91}" type="pres">
      <dgm:prSet presAssocID="{06F152D2-B933-49DE-A5EE-B273F2F5B58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 Secure"/>
        </a:ext>
      </dgm:extLst>
    </dgm:pt>
    <dgm:pt modelId="{D03911CC-91FB-45E3-8B03-E46B87F8AF6C}" type="pres">
      <dgm:prSet presAssocID="{06F152D2-B933-49DE-A5EE-B273F2F5B58B}" presName="spaceRect" presStyleCnt="0"/>
      <dgm:spPr/>
    </dgm:pt>
    <dgm:pt modelId="{26367103-A558-4723-8ADB-4059BF20DA79}" type="pres">
      <dgm:prSet presAssocID="{06F152D2-B933-49DE-A5EE-B273F2F5B58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D176F23-87C1-4FE7-AB58-9339D26EA3B2}" type="presOf" srcId="{4C17B08E-DCA2-477F-A4E2-B791E3D6D1F9}" destId="{DE71CCD1-CDBB-4F54-8D8F-4B43E121089F}" srcOrd="0" destOrd="0" presId="urn:microsoft.com/office/officeart/2018/2/layout/IconVerticalSolidList"/>
    <dgm:cxn modelId="{738D5126-9B47-4D20-9A4D-72A6932AF562}" srcId="{E4187AF2-6BBD-45B0-B9AF-4091A4A69A0A}" destId="{5CC152CA-BABC-4819-8BA6-CAA2BD79C9FD}" srcOrd="1" destOrd="0" parTransId="{69D7D705-E761-4501-9DC8-025B4CAC8F56}" sibTransId="{77D68E4A-E5A0-444A-BDEB-84E0ABE38938}"/>
    <dgm:cxn modelId="{87005A38-7F08-4F3B-B86E-87A7B29C8D45}" srcId="{E4187AF2-6BBD-45B0-B9AF-4091A4A69A0A}" destId="{06F152D2-B933-49DE-A5EE-B273F2F5B58B}" srcOrd="3" destOrd="0" parTransId="{2A4E9D23-853A-433C-9D71-1AC04E610FE6}" sibTransId="{0BDD790B-81B0-46E9-A461-193F188B8592}"/>
    <dgm:cxn modelId="{E7F39D38-BF42-4A82-8680-DB7E21B027C7}" type="presOf" srcId="{E4187AF2-6BBD-45B0-B9AF-4091A4A69A0A}" destId="{959DDE9E-81AA-4A98-B52E-B792B9F3C503}" srcOrd="0" destOrd="0" presId="urn:microsoft.com/office/officeart/2018/2/layout/IconVerticalSolidList"/>
    <dgm:cxn modelId="{F7AD5869-DE54-4A88-A518-C5823A650402}" type="presOf" srcId="{06F152D2-B933-49DE-A5EE-B273F2F5B58B}" destId="{26367103-A558-4723-8ADB-4059BF20DA79}" srcOrd="0" destOrd="0" presId="urn:microsoft.com/office/officeart/2018/2/layout/IconVerticalSolidList"/>
    <dgm:cxn modelId="{14AA3D7B-B5C3-4EA0-9DC2-6B3C777A0C88}" type="presOf" srcId="{44E4AB17-2212-4BE2-9D25-87743BDA1ED5}" destId="{7D86D49A-E16D-414D-B0B6-2D2848BEC19F}" srcOrd="0" destOrd="0" presId="urn:microsoft.com/office/officeart/2018/2/layout/IconVerticalSolidList"/>
    <dgm:cxn modelId="{EE32FFC1-A1E2-4F50-8D98-2E75FEFA4581}" srcId="{E4187AF2-6BBD-45B0-B9AF-4091A4A69A0A}" destId="{4C17B08E-DCA2-477F-A4E2-B791E3D6D1F9}" srcOrd="2" destOrd="0" parTransId="{D3B2D48B-9593-4B06-A9CF-CBA7409951F1}" sibTransId="{F7045DD7-7076-4A54-B3DC-9C299FE64486}"/>
    <dgm:cxn modelId="{7C8A53CB-B3FF-4DC4-9A1F-6880589BA4B0}" srcId="{E4187AF2-6BBD-45B0-B9AF-4091A4A69A0A}" destId="{44E4AB17-2212-4BE2-9D25-87743BDA1ED5}" srcOrd="0" destOrd="0" parTransId="{5B596341-191A-4395-B494-B9164B47C3EB}" sibTransId="{188E6099-C610-46FD-A91F-451055048215}"/>
    <dgm:cxn modelId="{AA70D3D7-E5E1-4B61-829D-A2CA94DB7BFF}" type="presOf" srcId="{5CC152CA-BABC-4819-8BA6-CAA2BD79C9FD}" destId="{54F3B6E0-F4DF-458F-BEE7-A2AF3B300517}" srcOrd="0" destOrd="0" presId="urn:microsoft.com/office/officeart/2018/2/layout/IconVerticalSolidList"/>
    <dgm:cxn modelId="{9E2DE90E-483A-4B68-B0F2-F505F753CB39}" type="presParOf" srcId="{959DDE9E-81AA-4A98-B52E-B792B9F3C503}" destId="{163E1D9D-EC6C-423A-AAAE-6A6FE20CF9D4}" srcOrd="0" destOrd="0" presId="urn:microsoft.com/office/officeart/2018/2/layout/IconVerticalSolidList"/>
    <dgm:cxn modelId="{E3DD7064-72F8-499C-945E-7869080F6BD0}" type="presParOf" srcId="{163E1D9D-EC6C-423A-AAAE-6A6FE20CF9D4}" destId="{20CE0F8E-B2FE-4BFF-9796-AC6C12778F41}" srcOrd="0" destOrd="0" presId="urn:microsoft.com/office/officeart/2018/2/layout/IconVerticalSolidList"/>
    <dgm:cxn modelId="{6C80AFEE-DDA8-40D1-A72F-A15DABA954ED}" type="presParOf" srcId="{163E1D9D-EC6C-423A-AAAE-6A6FE20CF9D4}" destId="{A3E21229-2FB8-4C9D-8C23-11F233D1DF8B}" srcOrd="1" destOrd="0" presId="urn:microsoft.com/office/officeart/2018/2/layout/IconVerticalSolidList"/>
    <dgm:cxn modelId="{5023690A-5761-4C58-B769-06B5789A8EA3}" type="presParOf" srcId="{163E1D9D-EC6C-423A-AAAE-6A6FE20CF9D4}" destId="{560AF173-12DF-48FA-AAD8-481B45437629}" srcOrd="2" destOrd="0" presId="urn:microsoft.com/office/officeart/2018/2/layout/IconVerticalSolidList"/>
    <dgm:cxn modelId="{CCA217A6-13BE-4E59-BB0F-B43E17470429}" type="presParOf" srcId="{163E1D9D-EC6C-423A-AAAE-6A6FE20CF9D4}" destId="{7D86D49A-E16D-414D-B0B6-2D2848BEC19F}" srcOrd="3" destOrd="0" presId="urn:microsoft.com/office/officeart/2018/2/layout/IconVerticalSolidList"/>
    <dgm:cxn modelId="{2A8C4621-A232-42E4-B6F0-243C1176D46B}" type="presParOf" srcId="{959DDE9E-81AA-4A98-B52E-B792B9F3C503}" destId="{746A55C6-BEF1-4790-897E-1FF7F45D3DA9}" srcOrd="1" destOrd="0" presId="urn:microsoft.com/office/officeart/2018/2/layout/IconVerticalSolidList"/>
    <dgm:cxn modelId="{41D1E959-D379-4B85-AABA-D1746A9C215B}" type="presParOf" srcId="{959DDE9E-81AA-4A98-B52E-B792B9F3C503}" destId="{BA7BB19B-A8FF-48E8-B874-5BFF2E1F4F0E}" srcOrd="2" destOrd="0" presId="urn:microsoft.com/office/officeart/2018/2/layout/IconVerticalSolidList"/>
    <dgm:cxn modelId="{A50BF0F2-0414-4204-AA26-97BFF8FDA134}" type="presParOf" srcId="{BA7BB19B-A8FF-48E8-B874-5BFF2E1F4F0E}" destId="{ADAB5270-500B-4A91-8502-A526F4ED4C37}" srcOrd="0" destOrd="0" presId="urn:microsoft.com/office/officeart/2018/2/layout/IconVerticalSolidList"/>
    <dgm:cxn modelId="{5B89E6BB-0802-4C66-8387-FA6E780C84CF}" type="presParOf" srcId="{BA7BB19B-A8FF-48E8-B874-5BFF2E1F4F0E}" destId="{90B92B25-5EA1-46DD-8D2B-16AA025F4B04}" srcOrd="1" destOrd="0" presId="urn:microsoft.com/office/officeart/2018/2/layout/IconVerticalSolidList"/>
    <dgm:cxn modelId="{B6076C0E-0967-45F5-A805-E620CA86D5A8}" type="presParOf" srcId="{BA7BB19B-A8FF-48E8-B874-5BFF2E1F4F0E}" destId="{F3BF407C-4640-46BC-8C6E-E624A7CB4EEC}" srcOrd="2" destOrd="0" presId="urn:microsoft.com/office/officeart/2018/2/layout/IconVerticalSolidList"/>
    <dgm:cxn modelId="{F91BF9EF-3384-49D1-B8D7-6FE02BCC398D}" type="presParOf" srcId="{BA7BB19B-A8FF-48E8-B874-5BFF2E1F4F0E}" destId="{54F3B6E0-F4DF-458F-BEE7-A2AF3B300517}" srcOrd="3" destOrd="0" presId="urn:microsoft.com/office/officeart/2018/2/layout/IconVerticalSolidList"/>
    <dgm:cxn modelId="{A1525384-148F-42DF-87AC-66A33BA11AF7}" type="presParOf" srcId="{959DDE9E-81AA-4A98-B52E-B792B9F3C503}" destId="{FEFEC517-906E-4B19-918D-C7456AF0645D}" srcOrd="3" destOrd="0" presId="urn:microsoft.com/office/officeart/2018/2/layout/IconVerticalSolidList"/>
    <dgm:cxn modelId="{8BAABCB7-DC2C-4B47-924A-387E5CD37A89}" type="presParOf" srcId="{959DDE9E-81AA-4A98-B52E-B792B9F3C503}" destId="{21F8CCA0-5ED7-430A-8E2D-333BD499F81F}" srcOrd="4" destOrd="0" presId="urn:microsoft.com/office/officeart/2018/2/layout/IconVerticalSolidList"/>
    <dgm:cxn modelId="{E262D7F4-2A58-4369-80CC-8746E00A0257}" type="presParOf" srcId="{21F8CCA0-5ED7-430A-8E2D-333BD499F81F}" destId="{E2FEECFE-1EAB-40F5-B1C0-888B0F39E836}" srcOrd="0" destOrd="0" presId="urn:microsoft.com/office/officeart/2018/2/layout/IconVerticalSolidList"/>
    <dgm:cxn modelId="{B43A7565-BCDB-4F24-A80E-C0D411A1C1CE}" type="presParOf" srcId="{21F8CCA0-5ED7-430A-8E2D-333BD499F81F}" destId="{98571842-C647-47B0-BFA6-CF3BFA6139C4}" srcOrd="1" destOrd="0" presId="urn:microsoft.com/office/officeart/2018/2/layout/IconVerticalSolidList"/>
    <dgm:cxn modelId="{D9081BCD-44D0-40DC-B14A-3F10F6D18102}" type="presParOf" srcId="{21F8CCA0-5ED7-430A-8E2D-333BD499F81F}" destId="{6FA9A622-D428-42EF-9B62-5F5C7C82166F}" srcOrd="2" destOrd="0" presId="urn:microsoft.com/office/officeart/2018/2/layout/IconVerticalSolidList"/>
    <dgm:cxn modelId="{E313EE40-35B5-4F81-8C5A-F3EBA5E1916D}" type="presParOf" srcId="{21F8CCA0-5ED7-430A-8E2D-333BD499F81F}" destId="{DE71CCD1-CDBB-4F54-8D8F-4B43E121089F}" srcOrd="3" destOrd="0" presId="urn:microsoft.com/office/officeart/2018/2/layout/IconVerticalSolidList"/>
    <dgm:cxn modelId="{6836B585-7E25-486F-ADE6-374223992BB5}" type="presParOf" srcId="{959DDE9E-81AA-4A98-B52E-B792B9F3C503}" destId="{3DFC098F-89F7-4BA3-B0DE-77AFCE3078AA}" srcOrd="5" destOrd="0" presId="urn:microsoft.com/office/officeart/2018/2/layout/IconVerticalSolidList"/>
    <dgm:cxn modelId="{099E1DAA-A2B7-4E7F-9C23-482A7CE0AE74}" type="presParOf" srcId="{959DDE9E-81AA-4A98-B52E-B792B9F3C503}" destId="{C20BBA14-C894-44E2-86E7-14FB0A3E0142}" srcOrd="6" destOrd="0" presId="urn:microsoft.com/office/officeart/2018/2/layout/IconVerticalSolidList"/>
    <dgm:cxn modelId="{55AFC7BC-290F-485A-8D75-451CF4B453FA}" type="presParOf" srcId="{C20BBA14-C894-44E2-86E7-14FB0A3E0142}" destId="{354AAB08-5670-45B6-8C15-CDAB544E2233}" srcOrd="0" destOrd="0" presId="urn:microsoft.com/office/officeart/2018/2/layout/IconVerticalSolidList"/>
    <dgm:cxn modelId="{1E88A0BC-AF6A-49EF-B168-EACACB59C795}" type="presParOf" srcId="{C20BBA14-C894-44E2-86E7-14FB0A3E0142}" destId="{7A661D1E-3533-4695-BEB0-C02D104DCD91}" srcOrd="1" destOrd="0" presId="urn:microsoft.com/office/officeart/2018/2/layout/IconVerticalSolidList"/>
    <dgm:cxn modelId="{F3073FA6-037E-4910-9FE8-E04D7D9C6E0C}" type="presParOf" srcId="{C20BBA14-C894-44E2-86E7-14FB0A3E0142}" destId="{D03911CC-91FB-45E3-8B03-E46B87F8AF6C}" srcOrd="2" destOrd="0" presId="urn:microsoft.com/office/officeart/2018/2/layout/IconVerticalSolidList"/>
    <dgm:cxn modelId="{48E1B9B6-3FB7-4578-8680-B1E227781E5A}" type="presParOf" srcId="{C20BBA14-C894-44E2-86E7-14FB0A3E0142}" destId="{26367103-A558-4723-8ADB-4059BF20DA7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C1470A-F2E8-4FFE-946A-E4B315EDB648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04B2311-211E-4169-A6F2-A78B907C83D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Members of the Board are entrusted with the authority to establish policies for the governance of the corporation.</a:t>
          </a:r>
        </a:p>
      </dgm:t>
    </dgm:pt>
    <dgm:pt modelId="{FB563ECF-CAF9-4BDC-B759-63E91B9ACFFD}" type="parTrans" cxnId="{4E13804B-17E8-4272-BE41-BE1E621463BF}">
      <dgm:prSet/>
      <dgm:spPr/>
      <dgm:t>
        <a:bodyPr/>
        <a:lstStyle/>
        <a:p>
          <a:endParaRPr lang="en-US"/>
        </a:p>
      </dgm:t>
    </dgm:pt>
    <dgm:pt modelId="{DFF44532-151A-4C33-95C8-938ADEAF343F}" type="sibTrans" cxnId="{4E13804B-17E8-4272-BE41-BE1E621463B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1DFFE28-F140-4EFC-ACEC-CAA0D51EE99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Department of State (DOS) expects this responsibility to be carried out with the duty of care, obedience and loyalty. </a:t>
          </a:r>
        </a:p>
      </dgm:t>
    </dgm:pt>
    <dgm:pt modelId="{33DB9271-83CD-41B6-8F6E-D9A7F667FD2E}" type="parTrans" cxnId="{C9D25BBE-1724-41C5-A699-2BF17AF10CB5}">
      <dgm:prSet/>
      <dgm:spPr/>
      <dgm:t>
        <a:bodyPr/>
        <a:lstStyle/>
        <a:p>
          <a:endParaRPr lang="en-US"/>
        </a:p>
      </dgm:t>
    </dgm:pt>
    <dgm:pt modelId="{16DA602F-3D37-463F-8289-BEB1216E7923}" type="sibTrans" cxnId="{C9D25BBE-1724-41C5-A699-2BF17AF10CB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FAAE913-B4E5-48FE-A293-65AC02F9693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Collectively and individually, Board Members are legally and ethically responsible for the activities of the agency.</a:t>
          </a:r>
        </a:p>
      </dgm:t>
    </dgm:pt>
    <dgm:pt modelId="{18B23C02-9EF4-4034-83CC-5898D97EFBEC}" type="parTrans" cxnId="{5D700E16-A3E3-4F47-B5D1-2BC341B70FC4}">
      <dgm:prSet/>
      <dgm:spPr/>
      <dgm:t>
        <a:bodyPr/>
        <a:lstStyle/>
        <a:p>
          <a:endParaRPr lang="en-US"/>
        </a:p>
      </dgm:t>
    </dgm:pt>
    <dgm:pt modelId="{E7770876-1067-45ED-AF85-D1FD6AFDFCFE}" type="sibTrans" cxnId="{5D700E16-A3E3-4F47-B5D1-2BC341B70FC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CCB327D-702C-4C0E-B712-28D622D0EB1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These responsibilities must be carried out in an efficient and informed manner. </a:t>
          </a:r>
        </a:p>
      </dgm:t>
    </dgm:pt>
    <dgm:pt modelId="{6CC2C6CF-681F-4324-9ED5-C5CD46302C77}" type="parTrans" cxnId="{9A949E16-6696-4EC5-B2A3-8F069C9C8BA7}">
      <dgm:prSet/>
      <dgm:spPr/>
      <dgm:t>
        <a:bodyPr/>
        <a:lstStyle/>
        <a:p>
          <a:endParaRPr lang="en-US"/>
        </a:p>
      </dgm:t>
    </dgm:pt>
    <dgm:pt modelId="{6221A977-9764-4D4C-B0AB-813B5815CE75}" type="sibTrans" cxnId="{9A949E16-6696-4EC5-B2A3-8F069C9C8BA7}">
      <dgm:prSet/>
      <dgm:spPr/>
      <dgm:t>
        <a:bodyPr/>
        <a:lstStyle/>
        <a:p>
          <a:endParaRPr lang="en-US"/>
        </a:p>
      </dgm:t>
    </dgm:pt>
    <dgm:pt modelId="{BE3E963E-8EE8-4C42-B94C-5373A7CECE53}" type="pres">
      <dgm:prSet presAssocID="{79C1470A-F2E8-4FFE-946A-E4B315EDB648}" presName="root" presStyleCnt="0">
        <dgm:presLayoutVars>
          <dgm:dir/>
          <dgm:resizeHandles val="exact"/>
        </dgm:presLayoutVars>
      </dgm:prSet>
      <dgm:spPr/>
    </dgm:pt>
    <dgm:pt modelId="{B5D4584E-1E1F-4A39-BA15-33D9FF3D3208}" type="pres">
      <dgm:prSet presAssocID="{79C1470A-F2E8-4FFE-946A-E4B315EDB648}" presName="container" presStyleCnt="0">
        <dgm:presLayoutVars>
          <dgm:dir/>
          <dgm:resizeHandles val="exact"/>
        </dgm:presLayoutVars>
      </dgm:prSet>
      <dgm:spPr/>
    </dgm:pt>
    <dgm:pt modelId="{0418B7BD-07E6-4D67-95D1-97CCF04618DB}" type="pres">
      <dgm:prSet presAssocID="{004B2311-211E-4169-A6F2-A78B907C83D7}" presName="compNode" presStyleCnt="0"/>
      <dgm:spPr/>
    </dgm:pt>
    <dgm:pt modelId="{C9938C5C-3BA9-43EA-A32A-720C578D7A69}" type="pres">
      <dgm:prSet presAssocID="{004B2311-211E-4169-A6F2-A78B907C83D7}" presName="iconBgRect" presStyleLbl="bgShp" presStyleIdx="0" presStyleCnt="4"/>
      <dgm:spPr/>
    </dgm:pt>
    <dgm:pt modelId="{FD255FEF-FEFD-41B3-A5C4-FC02B307071F}" type="pres">
      <dgm:prSet presAssocID="{004B2311-211E-4169-A6F2-A78B907C83D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9C6AB223-3E95-4A99-9E1A-350CFA5BB474}" type="pres">
      <dgm:prSet presAssocID="{004B2311-211E-4169-A6F2-A78B907C83D7}" presName="spaceRect" presStyleCnt="0"/>
      <dgm:spPr/>
    </dgm:pt>
    <dgm:pt modelId="{888D88AE-C868-4568-A70F-61610B750A67}" type="pres">
      <dgm:prSet presAssocID="{004B2311-211E-4169-A6F2-A78B907C83D7}" presName="textRect" presStyleLbl="revTx" presStyleIdx="0" presStyleCnt="4">
        <dgm:presLayoutVars>
          <dgm:chMax val="1"/>
          <dgm:chPref val="1"/>
        </dgm:presLayoutVars>
      </dgm:prSet>
      <dgm:spPr/>
    </dgm:pt>
    <dgm:pt modelId="{BE89C876-5938-4C15-8241-5B1912619DCE}" type="pres">
      <dgm:prSet presAssocID="{DFF44532-151A-4C33-95C8-938ADEAF343F}" presName="sibTrans" presStyleLbl="sibTrans2D1" presStyleIdx="0" presStyleCnt="0"/>
      <dgm:spPr/>
    </dgm:pt>
    <dgm:pt modelId="{D9ECD921-9E0F-4292-A909-4F90B53351ED}" type="pres">
      <dgm:prSet presAssocID="{F1DFFE28-F140-4EFC-ACEC-CAA0D51EE995}" presName="compNode" presStyleCnt="0"/>
      <dgm:spPr/>
    </dgm:pt>
    <dgm:pt modelId="{2FA66E47-581B-4016-B404-88413453E817}" type="pres">
      <dgm:prSet presAssocID="{F1DFFE28-F140-4EFC-ACEC-CAA0D51EE995}" presName="iconBgRect" presStyleLbl="bgShp" presStyleIdx="1" presStyleCnt="4"/>
      <dgm:spPr/>
    </dgm:pt>
    <dgm:pt modelId="{7CD7E92C-F2C4-45C9-9283-A6EBEC5557B5}" type="pres">
      <dgm:prSet presAssocID="{F1DFFE28-F140-4EFC-ACEC-CAA0D51EE99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29420276-47B7-4461-9A61-46D2FA64E6FD}" type="pres">
      <dgm:prSet presAssocID="{F1DFFE28-F140-4EFC-ACEC-CAA0D51EE995}" presName="spaceRect" presStyleCnt="0"/>
      <dgm:spPr/>
    </dgm:pt>
    <dgm:pt modelId="{2F4F41CD-9051-4C86-B220-0C2C32B3EBBB}" type="pres">
      <dgm:prSet presAssocID="{F1DFFE28-F140-4EFC-ACEC-CAA0D51EE995}" presName="textRect" presStyleLbl="revTx" presStyleIdx="1" presStyleCnt="4">
        <dgm:presLayoutVars>
          <dgm:chMax val="1"/>
          <dgm:chPref val="1"/>
        </dgm:presLayoutVars>
      </dgm:prSet>
      <dgm:spPr/>
    </dgm:pt>
    <dgm:pt modelId="{4193CB82-4C09-4AF6-85D9-F7E4EE2369FC}" type="pres">
      <dgm:prSet presAssocID="{16DA602F-3D37-463F-8289-BEB1216E7923}" presName="sibTrans" presStyleLbl="sibTrans2D1" presStyleIdx="0" presStyleCnt="0"/>
      <dgm:spPr/>
    </dgm:pt>
    <dgm:pt modelId="{E6C6EAC1-ABF9-4436-B4DC-00E11E2C27E7}" type="pres">
      <dgm:prSet presAssocID="{3FAAE913-B4E5-48FE-A293-65AC02F9693A}" presName="compNode" presStyleCnt="0"/>
      <dgm:spPr/>
    </dgm:pt>
    <dgm:pt modelId="{BD35FFEC-A7E6-463C-ABE5-FF3305FB4D82}" type="pres">
      <dgm:prSet presAssocID="{3FAAE913-B4E5-48FE-A293-65AC02F9693A}" presName="iconBgRect" presStyleLbl="bgShp" presStyleIdx="2" presStyleCnt="4"/>
      <dgm:spPr/>
    </dgm:pt>
    <dgm:pt modelId="{E33B1168-8679-46A2-8FE1-3DEFBC3FCE16}" type="pres">
      <dgm:prSet presAssocID="{3FAAE913-B4E5-48FE-A293-65AC02F9693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0AA86E92-C32C-453E-895E-4F9F0CB40734}" type="pres">
      <dgm:prSet presAssocID="{3FAAE913-B4E5-48FE-A293-65AC02F9693A}" presName="spaceRect" presStyleCnt="0"/>
      <dgm:spPr/>
    </dgm:pt>
    <dgm:pt modelId="{96098B74-1972-47DE-9A45-3333EECEBAE3}" type="pres">
      <dgm:prSet presAssocID="{3FAAE913-B4E5-48FE-A293-65AC02F9693A}" presName="textRect" presStyleLbl="revTx" presStyleIdx="2" presStyleCnt="4">
        <dgm:presLayoutVars>
          <dgm:chMax val="1"/>
          <dgm:chPref val="1"/>
        </dgm:presLayoutVars>
      </dgm:prSet>
      <dgm:spPr/>
    </dgm:pt>
    <dgm:pt modelId="{D5B76FB6-3A58-4061-A405-00520853441D}" type="pres">
      <dgm:prSet presAssocID="{E7770876-1067-45ED-AF85-D1FD6AFDFCFE}" presName="sibTrans" presStyleLbl="sibTrans2D1" presStyleIdx="0" presStyleCnt="0"/>
      <dgm:spPr/>
    </dgm:pt>
    <dgm:pt modelId="{143CBD6D-DDA9-4A18-9012-719AAED941F5}" type="pres">
      <dgm:prSet presAssocID="{5CCB327D-702C-4C0E-B712-28D622D0EB11}" presName="compNode" presStyleCnt="0"/>
      <dgm:spPr/>
    </dgm:pt>
    <dgm:pt modelId="{65FB541B-4F64-457A-AD02-470F35A15673}" type="pres">
      <dgm:prSet presAssocID="{5CCB327D-702C-4C0E-B712-28D622D0EB11}" presName="iconBgRect" presStyleLbl="bgShp" presStyleIdx="3" presStyleCnt="4"/>
      <dgm:spPr/>
    </dgm:pt>
    <dgm:pt modelId="{817FD345-EC3C-4F9F-B336-0AA4DCE2BB3A}" type="pres">
      <dgm:prSet presAssocID="{5CCB327D-702C-4C0E-B712-28D622D0EB1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795222CD-D880-49F4-BD61-8835DF5D7BB6}" type="pres">
      <dgm:prSet presAssocID="{5CCB327D-702C-4C0E-B712-28D622D0EB11}" presName="spaceRect" presStyleCnt="0"/>
      <dgm:spPr/>
    </dgm:pt>
    <dgm:pt modelId="{796C6A0A-36C7-4AE9-88A6-FD90AEBADFEE}" type="pres">
      <dgm:prSet presAssocID="{5CCB327D-702C-4C0E-B712-28D622D0EB11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5D700E16-A3E3-4F47-B5D1-2BC341B70FC4}" srcId="{79C1470A-F2E8-4FFE-946A-E4B315EDB648}" destId="{3FAAE913-B4E5-48FE-A293-65AC02F9693A}" srcOrd="2" destOrd="0" parTransId="{18B23C02-9EF4-4034-83CC-5898D97EFBEC}" sibTransId="{E7770876-1067-45ED-AF85-D1FD6AFDFCFE}"/>
    <dgm:cxn modelId="{9A949E16-6696-4EC5-B2A3-8F069C9C8BA7}" srcId="{79C1470A-F2E8-4FFE-946A-E4B315EDB648}" destId="{5CCB327D-702C-4C0E-B712-28D622D0EB11}" srcOrd="3" destOrd="0" parTransId="{6CC2C6CF-681F-4324-9ED5-C5CD46302C77}" sibTransId="{6221A977-9764-4D4C-B0AB-813B5815CE75}"/>
    <dgm:cxn modelId="{EF9A892B-BEF2-4B03-A9E7-536F7E8A8F7B}" type="presOf" srcId="{3FAAE913-B4E5-48FE-A293-65AC02F9693A}" destId="{96098B74-1972-47DE-9A45-3333EECEBAE3}" srcOrd="0" destOrd="0" presId="urn:microsoft.com/office/officeart/2018/2/layout/IconCircleList"/>
    <dgm:cxn modelId="{4E13804B-17E8-4272-BE41-BE1E621463BF}" srcId="{79C1470A-F2E8-4FFE-946A-E4B315EDB648}" destId="{004B2311-211E-4169-A6F2-A78B907C83D7}" srcOrd="0" destOrd="0" parTransId="{FB563ECF-CAF9-4BDC-B759-63E91B9ACFFD}" sibTransId="{DFF44532-151A-4C33-95C8-938ADEAF343F}"/>
    <dgm:cxn modelId="{8674726D-6105-4923-93C0-DD0A0D097AC8}" type="presOf" srcId="{DFF44532-151A-4C33-95C8-938ADEAF343F}" destId="{BE89C876-5938-4C15-8241-5B1912619DCE}" srcOrd="0" destOrd="0" presId="urn:microsoft.com/office/officeart/2018/2/layout/IconCircleList"/>
    <dgm:cxn modelId="{970F2176-D76E-42A5-B911-C7184D36207F}" type="presOf" srcId="{E7770876-1067-45ED-AF85-D1FD6AFDFCFE}" destId="{D5B76FB6-3A58-4061-A405-00520853441D}" srcOrd="0" destOrd="0" presId="urn:microsoft.com/office/officeart/2018/2/layout/IconCircleList"/>
    <dgm:cxn modelId="{368AB185-8B72-400C-A61E-7FD3EB579FCB}" type="presOf" srcId="{16DA602F-3D37-463F-8289-BEB1216E7923}" destId="{4193CB82-4C09-4AF6-85D9-F7E4EE2369FC}" srcOrd="0" destOrd="0" presId="urn:microsoft.com/office/officeart/2018/2/layout/IconCircleList"/>
    <dgm:cxn modelId="{E1F39697-16B5-4471-A176-F80D5E455A22}" type="presOf" srcId="{F1DFFE28-F140-4EFC-ACEC-CAA0D51EE995}" destId="{2F4F41CD-9051-4C86-B220-0C2C32B3EBBB}" srcOrd="0" destOrd="0" presId="urn:microsoft.com/office/officeart/2018/2/layout/IconCircleList"/>
    <dgm:cxn modelId="{24DF59B0-F1C7-40F6-B77A-DC33BF072250}" type="presOf" srcId="{5CCB327D-702C-4C0E-B712-28D622D0EB11}" destId="{796C6A0A-36C7-4AE9-88A6-FD90AEBADFEE}" srcOrd="0" destOrd="0" presId="urn:microsoft.com/office/officeart/2018/2/layout/IconCircleList"/>
    <dgm:cxn modelId="{C9D25BBE-1724-41C5-A699-2BF17AF10CB5}" srcId="{79C1470A-F2E8-4FFE-946A-E4B315EDB648}" destId="{F1DFFE28-F140-4EFC-ACEC-CAA0D51EE995}" srcOrd="1" destOrd="0" parTransId="{33DB9271-83CD-41B6-8F6E-D9A7F667FD2E}" sibTransId="{16DA602F-3D37-463F-8289-BEB1216E7923}"/>
    <dgm:cxn modelId="{BCFEC6DF-43A4-4291-93BC-81D41C32B492}" type="presOf" srcId="{79C1470A-F2E8-4FFE-946A-E4B315EDB648}" destId="{BE3E963E-8EE8-4C42-B94C-5373A7CECE53}" srcOrd="0" destOrd="0" presId="urn:microsoft.com/office/officeart/2018/2/layout/IconCircleList"/>
    <dgm:cxn modelId="{0FD4F5F4-0ACE-4668-B4CF-5F845FF3F692}" type="presOf" srcId="{004B2311-211E-4169-A6F2-A78B907C83D7}" destId="{888D88AE-C868-4568-A70F-61610B750A67}" srcOrd="0" destOrd="0" presId="urn:microsoft.com/office/officeart/2018/2/layout/IconCircleList"/>
    <dgm:cxn modelId="{5FC17700-4A94-4CBC-8F46-42FEE96B12C9}" type="presParOf" srcId="{BE3E963E-8EE8-4C42-B94C-5373A7CECE53}" destId="{B5D4584E-1E1F-4A39-BA15-33D9FF3D3208}" srcOrd="0" destOrd="0" presId="urn:microsoft.com/office/officeart/2018/2/layout/IconCircleList"/>
    <dgm:cxn modelId="{11CB3032-197C-46D3-92D7-F31A838ACCBB}" type="presParOf" srcId="{B5D4584E-1E1F-4A39-BA15-33D9FF3D3208}" destId="{0418B7BD-07E6-4D67-95D1-97CCF04618DB}" srcOrd="0" destOrd="0" presId="urn:microsoft.com/office/officeart/2018/2/layout/IconCircleList"/>
    <dgm:cxn modelId="{345EF09D-B3C1-4595-9982-11C1EFEAFD73}" type="presParOf" srcId="{0418B7BD-07E6-4D67-95D1-97CCF04618DB}" destId="{C9938C5C-3BA9-43EA-A32A-720C578D7A69}" srcOrd="0" destOrd="0" presId="urn:microsoft.com/office/officeart/2018/2/layout/IconCircleList"/>
    <dgm:cxn modelId="{8D1E614F-A7F7-4F39-9E38-6E3AB34845B3}" type="presParOf" srcId="{0418B7BD-07E6-4D67-95D1-97CCF04618DB}" destId="{FD255FEF-FEFD-41B3-A5C4-FC02B307071F}" srcOrd="1" destOrd="0" presId="urn:microsoft.com/office/officeart/2018/2/layout/IconCircleList"/>
    <dgm:cxn modelId="{FF2855D5-DE3B-4FB6-988D-BDABFBF55EC5}" type="presParOf" srcId="{0418B7BD-07E6-4D67-95D1-97CCF04618DB}" destId="{9C6AB223-3E95-4A99-9E1A-350CFA5BB474}" srcOrd="2" destOrd="0" presId="urn:microsoft.com/office/officeart/2018/2/layout/IconCircleList"/>
    <dgm:cxn modelId="{EBFDB088-F771-4AA1-BC88-AD21166381F6}" type="presParOf" srcId="{0418B7BD-07E6-4D67-95D1-97CCF04618DB}" destId="{888D88AE-C868-4568-A70F-61610B750A67}" srcOrd="3" destOrd="0" presId="urn:microsoft.com/office/officeart/2018/2/layout/IconCircleList"/>
    <dgm:cxn modelId="{DCE250F4-192D-48AF-9377-BA535C2CB1B3}" type="presParOf" srcId="{B5D4584E-1E1F-4A39-BA15-33D9FF3D3208}" destId="{BE89C876-5938-4C15-8241-5B1912619DCE}" srcOrd="1" destOrd="0" presId="urn:microsoft.com/office/officeart/2018/2/layout/IconCircleList"/>
    <dgm:cxn modelId="{69DE3A98-478B-4EAB-931A-4B56DEEA9533}" type="presParOf" srcId="{B5D4584E-1E1F-4A39-BA15-33D9FF3D3208}" destId="{D9ECD921-9E0F-4292-A909-4F90B53351ED}" srcOrd="2" destOrd="0" presId="urn:microsoft.com/office/officeart/2018/2/layout/IconCircleList"/>
    <dgm:cxn modelId="{ED77B9E8-9128-4875-9876-5D849D4AC6D6}" type="presParOf" srcId="{D9ECD921-9E0F-4292-A909-4F90B53351ED}" destId="{2FA66E47-581B-4016-B404-88413453E817}" srcOrd="0" destOrd="0" presId="urn:microsoft.com/office/officeart/2018/2/layout/IconCircleList"/>
    <dgm:cxn modelId="{362EAF6F-0A88-455F-9B77-53EB5E880CCF}" type="presParOf" srcId="{D9ECD921-9E0F-4292-A909-4F90B53351ED}" destId="{7CD7E92C-F2C4-45C9-9283-A6EBEC5557B5}" srcOrd="1" destOrd="0" presId="urn:microsoft.com/office/officeart/2018/2/layout/IconCircleList"/>
    <dgm:cxn modelId="{362E8A4B-393E-4A9E-8D17-8BFDCEEA6D95}" type="presParOf" srcId="{D9ECD921-9E0F-4292-A909-4F90B53351ED}" destId="{29420276-47B7-4461-9A61-46D2FA64E6FD}" srcOrd="2" destOrd="0" presId="urn:microsoft.com/office/officeart/2018/2/layout/IconCircleList"/>
    <dgm:cxn modelId="{419EF548-4A2F-465A-A6BA-E2728F1642DF}" type="presParOf" srcId="{D9ECD921-9E0F-4292-A909-4F90B53351ED}" destId="{2F4F41CD-9051-4C86-B220-0C2C32B3EBBB}" srcOrd="3" destOrd="0" presId="urn:microsoft.com/office/officeart/2018/2/layout/IconCircleList"/>
    <dgm:cxn modelId="{0A9A045E-8EE8-480B-A10E-1C0E6803F35A}" type="presParOf" srcId="{B5D4584E-1E1F-4A39-BA15-33D9FF3D3208}" destId="{4193CB82-4C09-4AF6-85D9-F7E4EE2369FC}" srcOrd="3" destOrd="0" presId="urn:microsoft.com/office/officeart/2018/2/layout/IconCircleList"/>
    <dgm:cxn modelId="{6ADC5003-3DE1-41B7-9B90-FFBF58358BE2}" type="presParOf" srcId="{B5D4584E-1E1F-4A39-BA15-33D9FF3D3208}" destId="{E6C6EAC1-ABF9-4436-B4DC-00E11E2C27E7}" srcOrd="4" destOrd="0" presId="urn:microsoft.com/office/officeart/2018/2/layout/IconCircleList"/>
    <dgm:cxn modelId="{3B941F12-8920-4F38-AB29-E7B6AA538330}" type="presParOf" srcId="{E6C6EAC1-ABF9-4436-B4DC-00E11E2C27E7}" destId="{BD35FFEC-A7E6-463C-ABE5-FF3305FB4D82}" srcOrd="0" destOrd="0" presId="urn:microsoft.com/office/officeart/2018/2/layout/IconCircleList"/>
    <dgm:cxn modelId="{9C253E61-75C3-48E6-9A35-555EC3B6E5ED}" type="presParOf" srcId="{E6C6EAC1-ABF9-4436-B4DC-00E11E2C27E7}" destId="{E33B1168-8679-46A2-8FE1-3DEFBC3FCE16}" srcOrd="1" destOrd="0" presId="urn:microsoft.com/office/officeart/2018/2/layout/IconCircleList"/>
    <dgm:cxn modelId="{E9963B95-7287-413B-AC01-9C2AA08305EF}" type="presParOf" srcId="{E6C6EAC1-ABF9-4436-B4DC-00E11E2C27E7}" destId="{0AA86E92-C32C-453E-895E-4F9F0CB40734}" srcOrd="2" destOrd="0" presId="urn:microsoft.com/office/officeart/2018/2/layout/IconCircleList"/>
    <dgm:cxn modelId="{84CB1745-874A-4A8F-A29F-6DA11050F35F}" type="presParOf" srcId="{E6C6EAC1-ABF9-4436-B4DC-00E11E2C27E7}" destId="{96098B74-1972-47DE-9A45-3333EECEBAE3}" srcOrd="3" destOrd="0" presId="urn:microsoft.com/office/officeart/2018/2/layout/IconCircleList"/>
    <dgm:cxn modelId="{6897BE6E-DF9C-4AA2-9E5E-B1A34A39B6C1}" type="presParOf" srcId="{B5D4584E-1E1F-4A39-BA15-33D9FF3D3208}" destId="{D5B76FB6-3A58-4061-A405-00520853441D}" srcOrd="5" destOrd="0" presId="urn:microsoft.com/office/officeart/2018/2/layout/IconCircleList"/>
    <dgm:cxn modelId="{4E9C36FE-114D-4FE3-8FAF-2A53E6E7885E}" type="presParOf" srcId="{B5D4584E-1E1F-4A39-BA15-33D9FF3D3208}" destId="{143CBD6D-DDA9-4A18-9012-719AAED941F5}" srcOrd="6" destOrd="0" presId="urn:microsoft.com/office/officeart/2018/2/layout/IconCircleList"/>
    <dgm:cxn modelId="{11D82D2B-B6B9-463E-9F6A-B000B1DF55B9}" type="presParOf" srcId="{143CBD6D-DDA9-4A18-9012-719AAED941F5}" destId="{65FB541B-4F64-457A-AD02-470F35A15673}" srcOrd="0" destOrd="0" presId="urn:microsoft.com/office/officeart/2018/2/layout/IconCircleList"/>
    <dgm:cxn modelId="{CD1912E4-3F66-49DC-8BD2-97A5FA449227}" type="presParOf" srcId="{143CBD6D-DDA9-4A18-9012-719AAED941F5}" destId="{817FD345-EC3C-4F9F-B336-0AA4DCE2BB3A}" srcOrd="1" destOrd="0" presId="urn:microsoft.com/office/officeart/2018/2/layout/IconCircleList"/>
    <dgm:cxn modelId="{CE458B2C-D441-4B09-9C73-E9ABFADA43B1}" type="presParOf" srcId="{143CBD6D-DDA9-4A18-9012-719AAED941F5}" destId="{795222CD-D880-49F4-BD61-8835DF5D7BB6}" srcOrd="2" destOrd="0" presId="urn:microsoft.com/office/officeart/2018/2/layout/IconCircleList"/>
    <dgm:cxn modelId="{749033BF-0B4A-4DB4-9530-5FE712A5BFBA}" type="presParOf" srcId="{143CBD6D-DDA9-4A18-9012-719AAED941F5}" destId="{796C6A0A-36C7-4AE9-88A6-FD90AEBADFEE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89A4C3-473E-4509-924D-CA1DE63B5814}" type="doc">
      <dgm:prSet loTypeId="urn:microsoft.com/office/officeart/2005/8/layout/vList5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C1B456F-29FB-4B5A-84AF-DA5B57FFF9EB}">
      <dgm:prSet/>
      <dgm:spPr/>
      <dgm:t>
        <a:bodyPr/>
        <a:lstStyle/>
        <a:p>
          <a:r>
            <a:rPr lang="en-US"/>
            <a:t>Board</a:t>
          </a:r>
        </a:p>
      </dgm:t>
    </dgm:pt>
    <dgm:pt modelId="{9646F898-CC59-4EB4-BABF-D2B805C56908}" type="parTrans" cxnId="{F21F0A47-3644-47A3-8079-465BDBF91B4A}">
      <dgm:prSet/>
      <dgm:spPr/>
      <dgm:t>
        <a:bodyPr/>
        <a:lstStyle/>
        <a:p>
          <a:endParaRPr lang="en-US"/>
        </a:p>
      </dgm:t>
    </dgm:pt>
    <dgm:pt modelId="{869D617A-C929-46A2-9946-D45ECC5C784A}" type="sibTrans" cxnId="{F21F0A47-3644-47A3-8079-465BDBF91B4A}">
      <dgm:prSet/>
      <dgm:spPr/>
      <dgm:t>
        <a:bodyPr/>
        <a:lstStyle/>
        <a:p>
          <a:endParaRPr lang="en-US"/>
        </a:p>
      </dgm:t>
    </dgm:pt>
    <dgm:pt modelId="{693237A7-4384-4B61-A358-BC8B61E545C8}">
      <dgm:prSet/>
      <dgm:spPr/>
      <dgm:t>
        <a:bodyPr/>
        <a:lstStyle/>
        <a:p>
          <a:r>
            <a:rPr lang="en-US"/>
            <a:t>As board members, you need to have access to information necessary to carry out your responsibilities. </a:t>
          </a:r>
        </a:p>
      </dgm:t>
    </dgm:pt>
    <dgm:pt modelId="{1B649422-EAEE-450D-99B2-24B8DD122C7A}" type="parTrans" cxnId="{D5DF3650-96E2-4CD3-9C01-8339E02716A9}">
      <dgm:prSet/>
      <dgm:spPr/>
      <dgm:t>
        <a:bodyPr/>
        <a:lstStyle/>
        <a:p>
          <a:endParaRPr lang="en-US"/>
        </a:p>
      </dgm:t>
    </dgm:pt>
    <dgm:pt modelId="{475AB7B1-50CF-45D9-88AC-D13D318626AB}" type="sibTrans" cxnId="{D5DF3650-96E2-4CD3-9C01-8339E02716A9}">
      <dgm:prSet/>
      <dgm:spPr/>
      <dgm:t>
        <a:bodyPr/>
        <a:lstStyle/>
        <a:p>
          <a:endParaRPr lang="en-US"/>
        </a:p>
      </dgm:t>
    </dgm:pt>
    <dgm:pt modelId="{A9754834-C6BD-4BC1-A05C-564F410B627F}">
      <dgm:prSet/>
      <dgm:spPr/>
      <dgm:t>
        <a:bodyPr/>
        <a:lstStyle/>
        <a:p>
          <a:r>
            <a:rPr lang="en-US"/>
            <a:t>Review</a:t>
          </a:r>
        </a:p>
      </dgm:t>
    </dgm:pt>
    <dgm:pt modelId="{FB967EC5-9F95-4474-9ED4-1057A2CD4836}" type="parTrans" cxnId="{532FD85F-B8E6-48B6-B5D1-4F5628502B25}">
      <dgm:prSet/>
      <dgm:spPr/>
      <dgm:t>
        <a:bodyPr/>
        <a:lstStyle/>
        <a:p>
          <a:endParaRPr lang="en-US"/>
        </a:p>
      </dgm:t>
    </dgm:pt>
    <dgm:pt modelId="{0ED18331-32EA-4E75-8832-317A2FA935F2}" type="sibTrans" cxnId="{532FD85F-B8E6-48B6-B5D1-4F5628502B25}">
      <dgm:prSet/>
      <dgm:spPr/>
      <dgm:t>
        <a:bodyPr/>
        <a:lstStyle/>
        <a:p>
          <a:endParaRPr lang="en-US"/>
        </a:p>
      </dgm:t>
    </dgm:pt>
    <dgm:pt modelId="{23FFFD95-364B-4884-8CF4-7610EE25A9A0}">
      <dgm:prSet/>
      <dgm:spPr/>
      <dgm:t>
        <a:bodyPr/>
        <a:lstStyle/>
        <a:p>
          <a:r>
            <a:rPr lang="en-US"/>
            <a:t>Review the books and records of the organization. </a:t>
          </a:r>
        </a:p>
      </dgm:t>
    </dgm:pt>
    <dgm:pt modelId="{4D671230-F23D-4FCF-8C5A-7965556BA3EB}" type="parTrans" cxnId="{F3B8B69C-0000-48C5-BA00-E6862567468E}">
      <dgm:prSet/>
      <dgm:spPr/>
      <dgm:t>
        <a:bodyPr/>
        <a:lstStyle/>
        <a:p>
          <a:endParaRPr lang="en-US"/>
        </a:p>
      </dgm:t>
    </dgm:pt>
    <dgm:pt modelId="{1F633F7D-80CE-4C76-B758-EE045538C44A}" type="sibTrans" cxnId="{F3B8B69C-0000-48C5-BA00-E6862567468E}">
      <dgm:prSet/>
      <dgm:spPr/>
      <dgm:t>
        <a:bodyPr/>
        <a:lstStyle/>
        <a:p>
          <a:endParaRPr lang="en-US"/>
        </a:p>
      </dgm:t>
    </dgm:pt>
    <dgm:pt modelId="{DA5F0F78-9145-43AD-916D-77701A031A44}">
      <dgm:prSet/>
      <dgm:spPr/>
      <dgm:t>
        <a:bodyPr/>
        <a:lstStyle/>
        <a:p>
          <a:r>
            <a:rPr lang="en-US"/>
            <a:t>Know</a:t>
          </a:r>
        </a:p>
      </dgm:t>
    </dgm:pt>
    <dgm:pt modelId="{D97A89AA-4585-4D41-805F-4D0ABA498052}" type="parTrans" cxnId="{F606ADF5-6018-47F5-B864-2E5220413E81}">
      <dgm:prSet/>
      <dgm:spPr/>
      <dgm:t>
        <a:bodyPr/>
        <a:lstStyle/>
        <a:p>
          <a:endParaRPr lang="en-US"/>
        </a:p>
      </dgm:t>
    </dgm:pt>
    <dgm:pt modelId="{1F126356-BDBC-4623-A401-3115A6696814}" type="sibTrans" cxnId="{F606ADF5-6018-47F5-B864-2E5220413E81}">
      <dgm:prSet/>
      <dgm:spPr/>
      <dgm:t>
        <a:bodyPr/>
        <a:lstStyle/>
        <a:p>
          <a:endParaRPr lang="en-US"/>
        </a:p>
      </dgm:t>
    </dgm:pt>
    <dgm:pt modelId="{8A719D60-554C-45F1-B49F-0253FDDD8F11}">
      <dgm:prSet/>
      <dgm:spPr/>
      <dgm:t>
        <a:bodyPr/>
        <a:lstStyle/>
        <a:p>
          <a:r>
            <a:rPr lang="en-US"/>
            <a:t>Know the types of grants received and the programs administered. </a:t>
          </a:r>
        </a:p>
      </dgm:t>
    </dgm:pt>
    <dgm:pt modelId="{48AF79A9-BA55-4561-842D-D5588804CC9D}" type="parTrans" cxnId="{FAC8C4A5-B164-4991-A6FC-FA49DEA31B61}">
      <dgm:prSet/>
      <dgm:spPr/>
      <dgm:t>
        <a:bodyPr/>
        <a:lstStyle/>
        <a:p>
          <a:endParaRPr lang="en-US"/>
        </a:p>
      </dgm:t>
    </dgm:pt>
    <dgm:pt modelId="{97A0D15E-1A2E-40EA-B629-F1648FE71D7B}" type="sibTrans" cxnId="{FAC8C4A5-B164-4991-A6FC-FA49DEA31B61}">
      <dgm:prSet/>
      <dgm:spPr/>
      <dgm:t>
        <a:bodyPr/>
        <a:lstStyle/>
        <a:p>
          <a:endParaRPr lang="en-US"/>
        </a:p>
      </dgm:t>
    </dgm:pt>
    <dgm:pt modelId="{363C798A-3641-4C0F-834A-9251F0E0E082}">
      <dgm:prSet/>
      <dgm:spPr/>
      <dgm:t>
        <a:bodyPr/>
        <a:lstStyle/>
        <a:p>
          <a:r>
            <a:rPr lang="en-US"/>
            <a:t>Review</a:t>
          </a:r>
        </a:p>
      </dgm:t>
    </dgm:pt>
    <dgm:pt modelId="{B7EBD446-C309-4CF5-97C0-3C42FE341F02}" type="parTrans" cxnId="{8329D818-77B0-4734-B93E-2D8C2490DF8D}">
      <dgm:prSet/>
      <dgm:spPr/>
      <dgm:t>
        <a:bodyPr/>
        <a:lstStyle/>
        <a:p>
          <a:endParaRPr lang="en-US"/>
        </a:p>
      </dgm:t>
    </dgm:pt>
    <dgm:pt modelId="{ACABB43F-2157-44FE-84EF-A619AF67DF3A}" type="sibTrans" cxnId="{8329D818-77B0-4734-B93E-2D8C2490DF8D}">
      <dgm:prSet/>
      <dgm:spPr/>
      <dgm:t>
        <a:bodyPr/>
        <a:lstStyle/>
        <a:p>
          <a:endParaRPr lang="en-US"/>
        </a:p>
      </dgm:t>
    </dgm:pt>
    <dgm:pt modelId="{F08769C4-C4DB-4010-A6AA-E30064CA26CF}">
      <dgm:prSet/>
      <dgm:spPr/>
      <dgm:t>
        <a:bodyPr/>
        <a:lstStyle/>
        <a:p>
          <a:r>
            <a:rPr lang="en-US"/>
            <a:t>Carefully review all financial and program reports. </a:t>
          </a:r>
        </a:p>
      </dgm:t>
    </dgm:pt>
    <dgm:pt modelId="{0D58362A-ADB5-4161-B776-4AB92D6ABF63}" type="parTrans" cxnId="{F81556BB-F888-425C-B0D1-C8B90D3F4C6E}">
      <dgm:prSet/>
      <dgm:spPr/>
      <dgm:t>
        <a:bodyPr/>
        <a:lstStyle/>
        <a:p>
          <a:endParaRPr lang="en-US"/>
        </a:p>
      </dgm:t>
    </dgm:pt>
    <dgm:pt modelId="{716E22C6-C3B0-45F0-9348-03B5FFC1328A}" type="sibTrans" cxnId="{F81556BB-F888-425C-B0D1-C8B90D3F4C6E}">
      <dgm:prSet/>
      <dgm:spPr/>
      <dgm:t>
        <a:bodyPr/>
        <a:lstStyle/>
        <a:p>
          <a:endParaRPr lang="en-US"/>
        </a:p>
      </dgm:t>
    </dgm:pt>
    <dgm:pt modelId="{CE4D29FC-962B-462F-93A0-8894C3C8E3D4}">
      <dgm:prSet/>
      <dgm:spPr/>
      <dgm:t>
        <a:bodyPr/>
        <a:lstStyle/>
        <a:p>
          <a:r>
            <a:rPr lang="en-US"/>
            <a:t>Review</a:t>
          </a:r>
        </a:p>
      </dgm:t>
    </dgm:pt>
    <dgm:pt modelId="{EA270AA8-00BC-4890-A629-00805049165E}" type="parTrans" cxnId="{CA3A2958-D831-46A5-9EC3-15F6CBB363AB}">
      <dgm:prSet/>
      <dgm:spPr/>
      <dgm:t>
        <a:bodyPr/>
        <a:lstStyle/>
        <a:p>
          <a:endParaRPr lang="en-US"/>
        </a:p>
      </dgm:t>
    </dgm:pt>
    <dgm:pt modelId="{7B026785-1EB2-4BF0-8C62-EAAC1F4108D2}" type="sibTrans" cxnId="{CA3A2958-D831-46A5-9EC3-15F6CBB363AB}">
      <dgm:prSet/>
      <dgm:spPr/>
      <dgm:t>
        <a:bodyPr/>
        <a:lstStyle/>
        <a:p>
          <a:endParaRPr lang="en-US"/>
        </a:p>
      </dgm:t>
    </dgm:pt>
    <dgm:pt modelId="{22FDA671-C5DB-4761-B492-3C5EEACB5D3E}">
      <dgm:prSet/>
      <dgm:spPr/>
      <dgm:t>
        <a:bodyPr/>
        <a:lstStyle/>
        <a:p>
          <a:r>
            <a:rPr lang="en-US"/>
            <a:t>Review all minutes of the meetings of the Board and its committees. </a:t>
          </a:r>
        </a:p>
      </dgm:t>
    </dgm:pt>
    <dgm:pt modelId="{7DD658FA-8588-446A-BDA1-AD4BD0117E28}" type="parTrans" cxnId="{DECBEB38-BA4B-471F-9FDB-51DB3A4D6776}">
      <dgm:prSet/>
      <dgm:spPr/>
      <dgm:t>
        <a:bodyPr/>
        <a:lstStyle/>
        <a:p>
          <a:endParaRPr lang="en-US"/>
        </a:p>
      </dgm:t>
    </dgm:pt>
    <dgm:pt modelId="{04FCA497-BE69-4D39-A744-752004B26C8A}" type="sibTrans" cxnId="{DECBEB38-BA4B-471F-9FDB-51DB3A4D6776}">
      <dgm:prSet/>
      <dgm:spPr/>
      <dgm:t>
        <a:bodyPr/>
        <a:lstStyle/>
        <a:p>
          <a:endParaRPr lang="en-US"/>
        </a:p>
      </dgm:t>
    </dgm:pt>
    <dgm:pt modelId="{9C9FFE77-7E18-43E1-AEF5-2DF0327512DF}" type="pres">
      <dgm:prSet presAssocID="{0589A4C3-473E-4509-924D-CA1DE63B5814}" presName="Name0" presStyleCnt="0">
        <dgm:presLayoutVars>
          <dgm:dir/>
          <dgm:animLvl val="lvl"/>
          <dgm:resizeHandles val="exact"/>
        </dgm:presLayoutVars>
      </dgm:prSet>
      <dgm:spPr/>
    </dgm:pt>
    <dgm:pt modelId="{1924FB0C-33AB-4959-BB02-54E4F90F6C0C}" type="pres">
      <dgm:prSet presAssocID="{BC1B456F-29FB-4B5A-84AF-DA5B57FFF9EB}" presName="linNode" presStyleCnt="0"/>
      <dgm:spPr/>
    </dgm:pt>
    <dgm:pt modelId="{0FD175E5-BD04-46A9-84F2-62B2866632FC}" type="pres">
      <dgm:prSet presAssocID="{BC1B456F-29FB-4B5A-84AF-DA5B57FFF9EB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CE9A0E66-03E9-4FF7-BBA4-D5CE99158ED6}" type="pres">
      <dgm:prSet presAssocID="{BC1B456F-29FB-4B5A-84AF-DA5B57FFF9EB}" presName="descendantText" presStyleLbl="alignAccFollowNode1" presStyleIdx="0" presStyleCnt="5">
        <dgm:presLayoutVars>
          <dgm:bulletEnabled val="1"/>
        </dgm:presLayoutVars>
      </dgm:prSet>
      <dgm:spPr/>
    </dgm:pt>
    <dgm:pt modelId="{2E77B970-6D09-454C-970B-C93557301C28}" type="pres">
      <dgm:prSet presAssocID="{869D617A-C929-46A2-9946-D45ECC5C784A}" presName="sp" presStyleCnt="0"/>
      <dgm:spPr/>
    </dgm:pt>
    <dgm:pt modelId="{D9805006-B504-4FA2-8741-54942B78733F}" type="pres">
      <dgm:prSet presAssocID="{A9754834-C6BD-4BC1-A05C-564F410B627F}" presName="linNode" presStyleCnt="0"/>
      <dgm:spPr/>
    </dgm:pt>
    <dgm:pt modelId="{147E8111-FAAB-46A9-842D-68C661474DF1}" type="pres">
      <dgm:prSet presAssocID="{A9754834-C6BD-4BC1-A05C-564F410B627F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8A0C795B-5B57-4F5D-A314-0169A30BE51B}" type="pres">
      <dgm:prSet presAssocID="{A9754834-C6BD-4BC1-A05C-564F410B627F}" presName="descendantText" presStyleLbl="alignAccFollowNode1" presStyleIdx="1" presStyleCnt="5">
        <dgm:presLayoutVars>
          <dgm:bulletEnabled val="1"/>
        </dgm:presLayoutVars>
      </dgm:prSet>
      <dgm:spPr/>
    </dgm:pt>
    <dgm:pt modelId="{F2920DD8-0322-43EB-9A27-3F6E8E3F93F7}" type="pres">
      <dgm:prSet presAssocID="{0ED18331-32EA-4E75-8832-317A2FA935F2}" presName="sp" presStyleCnt="0"/>
      <dgm:spPr/>
    </dgm:pt>
    <dgm:pt modelId="{7F313F37-DEC4-4B1E-BB2B-F444D9A7FF60}" type="pres">
      <dgm:prSet presAssocID="{DA5F0F78-9145-43AD-916D-77701A031A44}" presName="linNode" presStyleCnt="0"/>
      <dgm:spPr/>
    </dgm:pt>
    <dgm:pt modelId="{E3584D26-A219-49C2-8BC0-08FD152DA8FD}" type="pres">
      <dgm:prSet presAssocID="{DA5F0F78-9145-43AD-916D-77701A031A44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A529E5BB-CB22-4B47-B60E-2AB59C0CCFD9}" type="pres">
      <dgm:prSet presAssocID="{DA5F0F78-9145-43AD-916D-77701A031A44}" presName="descendantText" presStyleLbl="alignAccFollowNode1" presStyleIdx="2" presStyleCnt="5">
        <dgm:presLayoutVars>
          <dgm:bulletEnabled val="1"/>
        </dgm:presLayoutVars>
      </dgm:prSet>
      <dgm:spPr/>
    </dgm:pt>
    <dgm:pt modelId="{4FAFAEA5-725A-4CCF-BA9F-D4E638171085}" type="pres">
      <dgm:prSet presAssocID="{1F126356-BDBC-4623-A401-3115A6696814}" presName="sp" presStyleCnt="0"/>
      <dgm:spPr/>
    </dgm:pt>
    <dgm:pt modelId="{4430C156-F335-4C7E-A4A6-F7B539B72CD3}" type="pres">
      <dgm:prSet presAssocID="{363C798A-3641-4C0F-834A-9251F0E0E082}" presName="linNode" presStyleCnt="0"/>
      <dgm:spPr/>
    </dgm:pt>
    <dgm:pt modelId="{1F35C66C-3CCF-4363-A57C-2819393461F0}" type="pres">
      <dgm:prSet presAssocID="{363C798A-3641-4C0F-834A-9251F0E0E082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E5B8A9EC-2DE4-48E2-BDFD-1FAF7C04EA98}" type="pres">
      <dgm:prSet presAssocID="{363C798A-3641-4C0F-834A-9251F0E0E082}" presName="descendantText" presStyleLbl="alignAccFollowNode1" presStyleIdx="3" presStyleCnt="5">
        <dgm:presLayoutVars>
          <dgm:bulletEnabled val="1"/>
        </dgm:presLayoutVars>
      </dgm:prSet>
      <dgm:spPr/>
    </dgm:pt>
    <dgm:pt modelId="{4A8E3C0E-C908-40EC-A6C6-9C5AEA1725D3}" type="pres">
      <dgm:prSet presAssocID="{ACABB43F-2157-44FE-84EF-A619AF67DF3A}" presName="sp" presStyleCnt="0"/>
      <dgm:spPr/>
    </dgm:pt>
    <dgm:pt modelId="{558992E5-3B57-4853-BEFA-B404E8BBF398}" type="pres">
      <dgm:prSet presAssocID="{CE4D29FC-962B-462F-93A0-8894C3C8E3D4}" presName="linNode" presStyleCnt="0"/>
      <dgm:spPr/>
    </dgm:pt>
    <dgm:pt modelId="{3DD6834F-69CC-4392-B7AF-3F8CFAE00A96}" type="pres">
      <dgm:prSet presAssocID="{CE4D29FC-962B-462F-93A0-8894C3C8E3D4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13C61ABA-7623-4C59-8FCB-565D889E7C5A}" type="pres">
      <dgm:prSet presAssocID="{CE4D29FC-962B-462F-93A0-8894C3C8E3D4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5EF65216-2AB5-4929-89E4-FE7DDD080D6E}" type="presOf" srcId="{23FFFD95-364B-4884-8CF4-7610EE25A9A0}" destId="{8A0C795B-5B57-4F5D-A314-0169A30BE51B}" srcOrd="0" destOrd="0" presId="urn:microsoft.com/office/officeart/2005/8/layout/vList5"/>
    <dgm:cxn modelId="{8329D818-77B0-4734-B93E-2D8C2490DF8D}" srcId="{0589A4C3-473E-4509-924D-CA1DE63B5814}" destId="{363C798A-3641-4C0F-834A-9251F0E0E082}" srcOrd="3" destOrd="0" parTransId="{B7EBD446-C309-4CF5-97C0-3C42FE341F02}" sibTransId="{ACABB43F-2157-44FE-84EF-A619AF67DF3A}"/>
    <dgm:cxn modelId="{DECBEB38-BA4B-471F-9FDB-51DB3A4D6776}" srcId="{CE4D29FC-962B-462F-93A0-8894C3C8E3D4}" destId="{22FDA671-C5DB-4761-B492-3C5EEACB5D3E}" srcOrd="0" destOrd="0" parTransId="{7DD658FA-8588-446A-BDA1-AD4BD0117E28}" sibTransId="{04FCA497-BE69-4D39-A744-752004B26C8A}"/>
    <dgm:cxn modelId="{532FD85F-B8E6-48B6-B5D1-4F5628502B25}" srcId="{0589A4C3-473E-4509-924D-CA1DE63B5814}" destId="{A9754834-C6BD-4BC1-A05C-564F410B627F}" srcOrd="1" destOrd="0" parTransId="{FB967EC5-9F95-4474-9ED4-1057A2CD4836}" sibTransId="{0ED18331-32EA-4E75-8832-317A2FA935F2}"/>
    <dgm:cxn modelId="{5623CF46-6313-448F-B37A-DF5EE8F1E1D9}" type="presOf" srcId="{363C798A-3641-4C0F-834A-9251F0E0E082}" destId="{1F35C66C-3CCF-4363-A57C-2819393461F0}" srcOrd="0" destOrd="0" presId="urn:microsoft.com/office/officeart/2005/8/layout/vList5"/>
    <dgm:cxn modelId="{F21F0A47-3644-47A3-8079-465BDBF91B4A}" srcId="{0589A4C3-473E-4509-924D-CA1DE63B5814}" destId="{BC1B456F-29FB-4B5A-84AF-DA5B57FFF9EB}" srcOrd="0" destOrd="0" parTransId="{9646F898-CC59-4EB4-BABF-D2B805C56908}" sibTransId="{869D617A-C929-46A2-9946-D45ECC5C784A}"/>
    <dgm:cxn modelId="{D5DF3650-96E2-4CD3-9C01-8339E02716A9}" srcId="{BC1B456F-29FB-4B5A-84AF-DA5B57FFF9EB}" destId="{693237A7-4384-4B61-A358-BC8B61E545C8}" srcOrd="0" destOrd="0" parTransId="{1B649422-EAEE-450D-99B2-24B8DD122C7A}" sibTransId="{475AB7B1-50CF-45D9-88AC-D13D318626AB}"/>
    <dgm:cxn modelId="{32DC8B70-3873-468C-A176-CC2605A30A18}" type="presOf" srcId="{8A719D60-554C-45F1-B49F-0253FDDD8F11}" destId="{A529E5BB-CB22-4B47-B60E-2AB59C0CCFD9}" srcOrd="0" destOrd="0" presId="urn:microsoft.com/office/officeart/2005/8/layout/vList5"/>
    <dgm:cxn modelId="{97869856-291C-4CAB-B4F1-CC1567F65F08}" type="presOf" srcId="{CE4D29FC-962B-462F-93A0-8894C3C8E3D4}" destId="{3DD6834F-69CC-4392-B7AF-3F8CFAE00A96}" srcOrd="0" destOrd="0" presId="urn:microsoft.com/office/officeart/2005/8/layout/vList5"/>
    <dgm:cxn modelId="{CA3A2958-D831-46A5-9EC3-15F6CBB363AB}" srcId="{0589A4C3-473E-4509-924D-CA1DE63B5814}" destId="{CE4D29FC-962B-462F-93A0-8894C3C8E3D4}" srcOrd="4" destOrd="0" parTransId="{EA270AA8-00BC-4890-A629-00805049165E}" sibTransId="{7B026785-1EB2-4BF0-8C62-EAAC1F4108D2}"/>
    <dgm:cxn modelId="{7966447A-EDEF-4980-BCFA-CBCE03B7FEB9}" type="presOf" srcId="{DA5F0F78-9145-43AD-916D-77701A031A44}" destId="{E3584D26-A219-49C2-8BC0-08FD152DA8FD}" srcOrd="0" destOrd="0" presId="urn:microsoft.com/office/officeart/2005/8/layout/vList5"/>
    <dgm:cxn modelId="{C8DB9A89-B4B2-496C-89D6-9DC3C71CBD2A}" type="presOf" srcId="{693237A7-4384-4B61-A358-BC8B61E545C8}" destId="{CE9A0E66-03E9-4FF7-BBA4-D5CE99158ED6}" srcOrd="0" destOrd="0" presId="urn:microsoft.com/office/officeart/2005/8/layout/vList5"/>
    <dgm:cxn modelId="{B5DAD08A-ADDE-4400-B7BE-D31AE43E1BE5}" type="presOf" srcId="{F08769C4-C4DB-4010-A6AA-E30064CA26CF}" destId="{E5B8A9EC-2DE4-48E2-BDFD-1FAF7C04EA98}" srcOrd="0" destOrd="0" presId="urn:microsoft.com/office/officeart/2005/8/layout/vList5"/>
    <dgm:cxn modelId="{F3B8B69C-0000-48C5-BA00-E6862567468E}" srcId="{A9754834-C6BD-4BC1-A05C-564F410B627F}" destId="{23FFFD95-364B-4884-8CF4-7610EE25A9A0}" srcOrd="0" destOrd="0" parTransId="{4D671230-F23D-4FCF-8C5A-7965556BA3EB}" sibTransId="{1F633F7D-80CE-4C76-B758-EE045538C44A}"/>
    <dgm:cxn modelId="{1C6D03A3-1907-4E8F-B76C-251C0E6B177D}" type="presOf" srcId="{22FDA671-C5DB-4761-B492-3C5EEACB5D3E}" destId="{13C61ABA-7623-4C59-8FCB-565D889E7C5A}" srcOrd="0" destOrd="0" presId="urn:microsoft.com/office/officeart/2005/8/layout/vList5"/>
    <dgm:cxn modelId="{9145C3A3-4895-452B-8BBE-C48DB1822222}" type="presOf" srcId="{A9754834-C6BD-4BC1-A05C-564F410B627F}" destId="{147E8111-FAAB-46A9-842D-68C661474DF1}" srcOrd="0" destOrd="0" presId="urn:microsoft.com/office/officeart/2005/8/layout/vList5"/>
    <dgm:cxn modelId="{FAC8C4A5-B164-4991-A6FC-FA49DEA31B61}" srcId="{DA5F0F78-9145-43AD-916D-77701A031A44}" destId="{8A719D60-554C-45F1-B49F-0253FDDD8F11}" srcOrd="0" destOrd="0" parTransId="{48AF79A9-BA55-4561-842D-D5588804CC9D}" sibTransId="{97A0D15E-1A2E-40EA-B629-F1648FE71D7B}"/>
    <dgm:cxn modelId="{1976F2B2-374E-4F83-B69D-C811F70AE039}" type="presOf" srcId="{BC1B456F-29FB-4B5A-84AF-DA5B57FFF9EB}" destId="{0FD175E5-BD04-46A9-84F2-62B2866632FC}" srcOrd="0" destOrd="0" presId="urn:microsoft.com/office/officeart/2005/8/layout/vList5"/>
    <dgm:cxn modelId="{81402BBB-86BB-4E95-BAB1-EFCDCD913C3F}" type="presOf" srcId="{0589A4C3-473E-4509-924D-CA1DE63B5814}" destId="{9C9FFE77-7E18-43E1-AEF5-2DF0327512DF}" srcOrd="0" destOrd="0" presId="urn:microsoft.com/office/officeart/2005/8/layout/vList5"/>
    <dgm:cxn modelId="{F81556BB-F888-425C-B0D1-C8B90D3F4C6E}" srcId="{363C798A-3641-4C0F-834A-9251F0E0E082}" destId="{F08769C4-C4DB-4010-A6AA-E30064CA26CF}" srcOrd="0" destOrd="0" parTransId="{0D58362A-ADB5-4161-B776-4AB92D6ABF63}" sibTransId="{716E22C6-C3B0-45F0-9348-03B5FFC1328A}"/>
    <dgm:cxn modelId="{F606ADF5-6018-47F5-B864-2E5220413E81}" srcId="{0589A4C3-473E-4509-924D-CA1DE63B5814}" destId="{DA5F0F78-9145-43AD-916D-77701A031A44}" srcOrd="2" destOrd="0" parTransId="{D97A89AA-4585-4D41-805F-4D0ABA498052}" sibTransId="{1F126356-BDBC-4623-A401-3115A6696814}"/>
    <dgm:cxn modelId="{DF377BFC-55F3-411B-912D-A1AE6879991C}" type="presParOf" srcId="{9C9FFE77-7E18-43E1-AEF5-2DF0327512DF}" destId="{1924FB0C-33AB-4959-BB02-54E4F90F6C0C}" srcOrd="0" destOrd="0" presId="urn:microsoft.com/office/officeart/2005/8/layout/vList5"/>
    <dgm:cxn modelId="{5F0D6051-1665-4058-A0F0-5EAC1EF1E253}" type="presParOf" srcId="{1924FB0C-33AB-4959-BB02-54E4F90F6C0C}" destId="{0FD175E5-BD04-46A9-84F2-62B2866632FC}" srcOrd="0" destOrd="0" presId="urn:microsoft.com/office/officeart/2005/8/layout/vList5"/>
    <dgm:cxn modelId="{6FDD6A79-37DA-43AB-8CA7-ECE1FAFD741C}" type="presParOf" srcId="{1924FB0C-33AB-4959-BB02-54E4F90F6C0C}" destId="{CE9A0E66-03E9-4FF7-BBA4-D5CE99158ED6}" srcOrd="1" destOrd="0" presId="urn:microsoft.com/office/officeart/2005/8/layout/vList5"/>
    <dgm:cxn modelId="{F8250E24-0B97-4B85-9E03-C5EFDE18997C}" type="presParOf" srcId="{9C9FFE77-7E18-43E1-AEF5-2DF0327512DF}" destId="{2E77B970-6D09-454C-970B-C93557301C28}" srcOrd="1" destOrd="0" presId="urn:microsoft.com/office/officeart/2005/8/layout/vList5"/>
    <dgm:cxn modelId="{7820462A-D02E-41AF-8C20-A09C99E72059}" type="presParOf" srcId="{9C9FFE77-7E18-43E1-AEF5-2DF0327512DF}" destId="{D9805006-B504-4FA2-8741-54942B78733F}" srcOrd="2" destOrd="0" presId="urn:microsoft.com/office/officeart/2005/8/layout/vList5"/>
    <dgm:cxn modelId="{0B3EDF74-324B-46EB-A10E-6B3A6B247507}" type="presParOf" srcId="{D9805006-B504-4FA2-8741-54942B78733F}" destId="{147E8111-FAAB-46A9-842D-68C661474DF1}" srcOrd="0" destOrd="0" presId="urn:microsoft.com/office/officeart/2005/8/layout/vList5"/>
    <dgm:cxn modelId="{D412E164-4353-4AA6-91E9-33A34AEBC8AB}" type="presParOf" srcId="{D9805006-B504-4FA2-8741-54942B78733F}" destId="{8A0C795B-5B57-4F5D-A314-0169A30BE51B}" srcOrd="1" destOrd="0" presId="urn:microsoft.com/office/officeart/2005/8/layout/vList5"/>
    <dgm:cxn modelId="{6198E890-CC42-43E9-A375-6736934F2F8D}" type="presParOf" srcId="{9C9FFE77-7E18-43E1-AEF5-2DF0327512DF}" destId="{F2920DD8-0322-43EB-9A27-3F6E8E3F93F7}" srcOrd="3" destOrd="0" presId="urn:microsoft.com/office/officeart/2005/8/layout/vList5"/>
    <dgm:cxn modelId="{F1483A1F-BBB1-4982-B1CF-F46E4F1996FF}" type="presParOf" srcId="{9C9FFE77-7E18-43E1-AEF5-2DF0327512DF}" destId="{7F313F37-DEC4-4B1E-BB2B-F444D9A7FF60}" srcOrd="4" destOrd="0" presId="urn:microsoft.com/office/officeart/2005/8/layout/vList5"/>
    <dgm:cxn modelId="{8B8B68CB-FF5C-43D4-B42B-AB25F9F22E7A}" type="presParOf" srcId="{7F313F37-DEC4-4B1E-BB2B-F444D9A7FF60}" destId="{E3584D26-A219-49C2-8BC0-08FD152DA8FD}" srcOrd="0" destOrd="0" presId="urn:microsoft.com/office/officeart/2005/8/layout/vList5"/>
    <dgm:cxn modelId="{13BF8E35-F473-4CB8-A121-903C21A67D41}" type="presParOf" srcId="{7F313F37-DEC4-4B1E-BB2B-F444D9A7FF60}" destId="{A529E5BB-CB22-4B47-B60E-2AB59C0CCFD9}" srcOrd="1" destOrd="0" presId="urn:microsoft.com/office/officeart/2005/8/layout/vList5"/>
    <dgm:cxn modelId="{0F802D69-B5B9-45BE-94EE-C58B2AECDC0B}" type="presParOf" srcId="{9C9FFE77-7E18-43E1-AEF5-2DF0327512DF}" destId="{4FAFAEA5-725A-4CCF-BA9F-D4E638171085}" srcOrd="5" destOrd="0" presId="urn:microsoft.com/office/officeart/2005/8/layout/vList5"/>
    <dgm:cxn modelId="{D47F48E2-BB4E-407F-B1A1-C8A211350E42}" type="presParOf" srcId="{9C9FFE77-7E18-43E1-AEF5-2DF0327512DF}" destId="{4430C156-F335-4C7E-A4A6-F7B539B72CD3}" srcOrd="6" destOrd="0" presId="urn:microsoft.com/office/officeart/2005/8/layout/vList5"/>
    <dgm:cxn modelId="{E7326C75-3A7C-4896-AC28-8A60638745D5}" type="presParOf" srcId="{4430C156-F335-4C7E-A4A6-F7B539B72CD3}" destId="{1F35C66C-3CCF-4363-A57C-2819393461F0}" srcOrd="0" destOrd="0" presId="urn:microsoft.com/office/officeart/2005/8/layout/vList5"/>
    <dgm:cxn modelId="{471D2AB9-4FCF-4928-96A3-589B843323B2}" type="presParOf" srcId="{4430C156-F335-4C7E-A4A6-F7B539B72CD3}" destId="{E5B8A9EC-2DE4-48E2-BDFD-1FAF7C04EA98}" srcOrd="1" destOrd="0" presId="urn:microsoft.com/office/officeart/2005/8/layout/vList5"/>
    <dgm:cxn modelId="{AB64EEC0-17C8-4026-8607-964AFF59F87A}" type="presParOf" srcId="{9C9FFE77-7E18-43E1-AEF5-2DF0327512DF}" destId="{4A8E3C0E-C908-40EC-A6C6-9C5AEA1725D3}" srcOrd="7" destOrd="0" presId="urn:microsoft.com/office/officeart/2005/8/layout/vList5"/>
    <dgm:cxn modelId="{125B10CF-ECA4-453B-B94E-1EDF1893E110}" type="presParOf" srcId="{9C9FFE77-7E18-43E1-AEF5-2DF0327512DF}" destId="{558992E5-3B57-4853-BEFA-B404E8BBF398}" srcOrd="8" destOrd="0" presId="urn:microsoft.com/office/officeart/2005/8/layout/vList5"/>
    <dgm:cxn modelId="{8D91F84B-2C72-4E8E-983F-473AE5596E45}" type="presParOf" srcId="{558992E5-3B57-4853-BEFA-B404E8BBF398}" destId="{3DD6834F-69CC-4392-B7AF-3F8CFAE00A96}" srcOrd="0" destOrd="0" presId="urn:microsoft.com/office/officeart/2005/8/layout/vList5"/>
    <dgm:cxn modelId="{CC315070-D82F-4793-8B02-92E8BF0D1D1F}" type="presParOf" srcId="{558992E5-3B57-4853-BEFA-B404E8BBF398}" destId="{13C61ABA-7623-4C59-8FCB-565D889E7C5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CE0F8E-B2FE-4BFF-9796-AC6C12778F41}">
      <dsp:nvSpPr>
        <dsp:cNvPr id="0" name=""/>
        <dsp:cNvSpPr/>
      </dsp:nvSpPr>
      <dsp:spPr>
        <a:xfrm>
          <a:off x="0" y="2185"/>
          <a:ext cx="5124159" cy="11074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E21229-2FB8-4C9D-8C23-11F233D1DF8B}">
      <dsp:nvSpPr>
        <dsp:cNvPr id="0" name=""/>
        <dsp:cNvSpPr/>
      </dsp:nvSpPr>
      <dsp:spPr>
        <a:xfrm>
          <a:off x="335004" y="251362"/>
          <a:ext cx="609099" cy="6090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86D49A-E16D-414D-B0B6-2D2848BEC19F}">
      <dsp:nvSpPr>
        <dsp:cNvPr id="0" name=""/>
        <dsp:cNvSpPr/>
      </dsp:nvSpPr>
      <dsp:spPr>
        <a:xfrm>
          <a:off x="1279109" y="2185"/>
          <a:ext cx="3845049" cy="1107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206" tIns="117206" rIns="117206" bIns="117206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Community Action Agencies were created under the Economic Opportunity Act of 1964.</a:t>
          </a:r>
        </a:p>
      </dsp:txBody>
      <dsp:txXfrm>
        <a:off x="1279109" y="2185"/>
        <a:ext cx="3845049" cy="1107454"/>
      </dsp:txXfrm>
    </dsp:sp>
    <dsp:sp modelId="{ADAB5270-500B-4A91-8502-A526F4ED4C37}">
      <dsp:nvSpPr>
        <dsp:cNvPr id="0" name=""/>
        <dsp:cNvSpPr/>
      </dsp:nvSpPr>
      <dsp:spPr>
        <a:xfrm>
          <a:off x="0" y="1386503"/>
          <a:ext cx="5124159" cy="110745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B92B25-5EA1-46DD-8D2B-16AA025F4B04}">
      <dsp:nvSpPr>
        <dsp:cNvPr id="0" name=""/>
        <dsp:cNvSpPr/>
      </dsp:nvSpPr>
      <dsp:spPr>
        <a:xfrm>
          <a:off x="335004" y="1635680"/>
          <a:ext cx="609099" cy="6090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F3B6E0-F4DF-458F-BEE7-A2AF3B300517}">
      <dsp:nvSpPr>
        <dsp:cNvPr id="0" name=""/>
        <dsp:cNvSpPr/>
      </dsp:nvSpPr>
      <dsp:spPr>
        <a:xfrm>
          <a:off x="1279109" y="1386503"/>
          <a:ext cx="3845049" cy="1107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206" tIns="117206" rIns="117206" bIns="117206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The Community Services Block Grant (CSBG) was created in 1981. </a:t>
          </a:r>
        </a:p>
      </dsp:txBody>
      <dsp:txXfrm>
        <a:off x="1279109" y="1386503"/>
        <a:ext cx="3845049" cy="1107454"/>
      </dsp:txXfrm>
    </dsp:sp>
    <dsp:sp modelId="{E2FEECFE-1EAB-40F5-B1C0-888B0F39E836}">
      <dsp:nvSpPr>
        <dsp:cNvPr id="0" name=""/>
        <dsp:cNvSpPr/>
      </dsp:nvSpPr>
      <dsp:spPr>
        <a:xfrm>
          <a:off x="0" y="2770821"/>
          <a:ext cx="5124159" cy="110745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571842-C647-47B0-BFA6-CF3BFA6139C4}">
      <dsp:nvSpPr>
        <dsp:cNvPr id="0" name=""/>
        <dsp:cNvSpPr/>
      </dsp:nvSpPr>
      <dsp:spPr>
        <a:xfrm>
          <a:off x="335004" y="3019998"/>
          <a:ext cx="609099" cy="60909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71CCD1-CDBB-4F54-8D8F-4B43E121089F}">
      <dsp:nvSpPr>
        <dsp:cNvPr id="0" name=""/>
        <dsp:cNvSpPr/>
      </dsp:nvSpPr>
      <dsp:spPr>
        <a:xfrm>
          <a:off x="1279109" y="2770821"/>
          <a:ext cx="3845049" cy="1107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206" tIns="117206" rIns="117206" bIns="117206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CSBG maintains funding to Community Action Agencies. </a:t>
          </a:r>
        </a:p>
      </dsp:txBody>
      <dsp:txXfrm>
        <a:off x="1279109" y="2770821"/>
        <a:ext cx="3845049" cy="1107454"/>
      </dsp:txXfrm>
    </dsp:sp>
    <dsp:sp modelId="{354AAB08-5670-45B6-8C15-CDAB544E2233}">
      <dsp:nvSpPr>
        <dsp:cNvPr id="0" name=""/>
        <dsp:cNvSpPr/>
      </dsp:nvSpPr>
      <dsp:spPr>
        <a:xfrm>
          <a:off x="0" y="4155139"/>
          <a:ext cx="5124159" cy="110745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661D1E-3533-4695-BEB0-C02D104DCD91}">
      <dsp:nvSpPr>
        <dsp:cNvPr id="0" name=""/>
        <dsp:cNvSpPr/>
      </dsp:nvSpPr>
      <dsp:spPr>
        <a:xfrm>
          <a:off x="335004" y="4404316"/>
          <a:ext cx="609099" cy="60909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367103-A558-4723-8ADB-4059BF20DA79}">
      <dsp:nvSpPr>
        <dsp:cNvPr id="0" name=""/>
        <dsp:cNvSpPr/>
      </dsp:nvSpPr>
      <dsp:spPr>
        <a:xfrm>
          <a:off x="1279109" y="4155139"/>
          <a:ext cx="3845049" cy="1107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206" tIns="117206" rIns="117206" bIns="117206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Tripartite Boards exist in Community Action Agencies as a mandatory requirement of CSBG. </a:t>
          </a:r>
        </a:p>
      </dsp:txBody>
      <dsp:txXfrm>
        <a:off x="1279109" y="4155139"/>
        <a:ext cx="3845049" cy="11074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938C5C-3BA9-43EA-A32A-720C578D7A69}">
      <dsp:nvSpPr>
        <dsp:cNvPr id="0" name=""/>
        <dsp:cNvSpPr/>
      </dsp:nvSpPr>
      <dsp:spPr>
        <a:xfrm>
          <a:off x="105941" y="363139"/>
          <a:ext cx="994019" cy="99401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255FEF-FEFD-41B3-A5C4-FC02B307071F}">
      <dsp:nvSpPr>
        <dsp:cNvPr id="0" name=""/>
        <dsp:cNvSpPr/>
      </dsp:nvSpPr>
      <dsp:spPr>
        <a:xfrm>
          <a:off x="314685" y="571883"/>
          <a:ext cx="576531" cy="5765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8D88AE-C868-4568-A70F-61610B750A67}">
      <dsp:nvSpPr>
        <dsp:cNvPr id="0" name=""/>
        <dsp:cNvSpPr/>
      </dsp:nvSpPr>
      <dsp:spPr>
        <a:xfrm>
          <a:off x="1312965" y="363139"/>
          <a:ext cx="2343046" cy="994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Members of the Board are entrusted with the authority to establish policies for the governance of the corporation.</a:t>
          </a:r>
        </a:p>
      </dsp:txBody>
      <dsp:txXfrm>
        <a:off x="1312965" y="363139"/>
        <a:ext cx="2343046" cy="994019"/>
      </dsp:txXfrm>
    </dsp:sp>
    <dsp:sp modelId="{2FA66E47-581B-4016-B404-88413453E817}">
      <dsp:nvSpPr>
        <dsp:cNvPr id="0" name=""/>
        <dsp:cNvSpPr/>
      </dsp:nvSpPr>
      <dsp:spPr>
        <a:xfrm>
          <a:off x="4064270" y="363139"/>
          <a:ext cx="994019" cy="99401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D7E92C-F2C4-45C9-9283-A6EBEC5557B5}">
      <dsp:nvSpPr>
        <dsp:cNvPr id="0" name=""/>
        <dsp:cNvSpPr/>
      </dsp:nvSpPr>
      <dsp:spPr>
        <a:xfrm>
          <a:off x="4273014" y="571883"/>
          <a:ext cx="576531" cy="5765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4F41CD-9051-4C86-B220-0C2C32B3EBBB}">
      <dsp:nvSpPr>
        <dsp:cNvPr id="0" name=""/>
        <dsp:cNvSpPr/>
      </dsp:nvSpPr>
      <dsp:spPr>
        <a:xfrm>
          <a:off x="5271294" y="363139"/>
          <a:ext cx="2343046" cy="994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Department of State (DOS) expects this responsibility to be carried out with the duty of care, obedience and loyalty. </a:t>
          </a:r>
        </a:p>
      </dsp:txBody>
      <dsp:txXfrm>
        <a:off x="5271294" y="363139"/>
        <a:ext cx="2343046" cy="994019"/>
      </dsp:txXfrm>
    </dsp:sp>
    <dsp:sp modelId="{BD35FFEC-A7E6-463C-ABE5-FF3305FB4D82}">
      <dsp:nvSpPr>
        <dsp:cNvPr id="0" name=""/>
        <dsp:cNvSpPr/>
      </dsp:nvSpPr>
      <dsp:spPr>
        <a:xfrm>
          <a:off x="105941" y="1913104"/>
          <a:ext cx="994019" cy="99401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3B1168-8679-46A2-8FE1-3DEFBC3FCE16}">
      <dsp:nvSpPr>
        <dsp:cNvPr id="0" name=""/>
        <dsp:cNvSpPr/>
      </dsp:nvSpPr>
      <dsp:spPr>
        <a:xfrm>
          <a:off x="314685" y="2121848"/>
          <a:ext cx="576531" cy="57653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8B74-1972-47DE-9A45-3333EECEBAE3}">
      <dsp:nvSpPr>
        <dsp:cNvPr id="0" name=""/>
        <dsp:cNvSpPr/>
      </dsp:nvSpPr>
      <dsp:spPr>
        <a:xfrm>
          <a:off x="1312965" y="1913104"/>
          <a:ext cx="2343046" cy="994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Collectively and individually, Board Members are legally and ethically responsible for the activities of the agency.</a:t>
          </a:r>
        </a:p>
      </dsp:txBody>
      <dsp:txXfrm>
        <a:off x="1312965" y="1913104"/>
        <a:ext cx="2343046" cy="994019"/>
      </dsp:txXfrm>
    </dsp:sp>
    <dsp:sp modelId="{65FB541B-4F64-457A-AD02-470F35A15673}">
      <dsp:nvSpPr>
        <dsp:cNvPr id="0" name=""/>
        <dsp:cNvSpPr/>
      </dsp:nvSpPr>
      <dsp:spPr>
        <a:xfrm>
          <a:off x="4064270" y="1913104"/>
          <a:ext cx="994019" cy="99401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7FD345-EC3C-4F9F-B336-0AA4DCE2BB3A}">
      <dsp:nvSpPr>
        <dsp:cNvPr id="0" name=""/>
        <dsp:cNvSpPr/>
      </dsp:nvSpPr>
      <dsp:spPr>
        <a:xfrm>
          <a:off x="4273014" y="2121848"/>
          <a:ext cx="576531" cy="57653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6C6A0A-36C7-4AE9-88A6-FD90AEBADFEE}">
      <dsp:nvSpPr>
        <dsp:cNvPr id="0" name=""/>
        <dsp:cNvSpPr/>
      </dsp:nvSpPr>
      <dsp:spPr>
        <a:xfrm>
          <a:off x="5271294" y="1913104"/>
          <a:ext cx="2343046" cy="994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These responsibilities must be carried out in an efficient and informed manner. </a:t>
          </a:r>
        </a:p>
      </dsp:txBody>
      <dsp:txXfrm>
        <a:off x="5271294" y="1913104"/>
        <a:ext cx="2343046" cy="9940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9A0E66-03E9-4FF7-BBA4-D5CE99158ED6}">
      <dsp:nvSpPr>
        <dsp:cNvPr id="0" name=""/>
        <dsp:cNvSpPr/>
      </dsp:nvSpPr>
      <dsp:spPr>
        <a:xfrm rot="5400000">
          <a:off x="4998454" y="-2154881"/>
          <a:ext cx="502675" cy="4940981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As board members, you need to have access to information necessary to carry out your responsibilities. </a:t>
          </a:r>
        </a:p>
      </dsp:txBody>
      <dsp:txXfrm rot="-5400000">
        <a:off x="2779302" y="88810"/>
        <a:ext cx="4916442" cy="453597"/>
      </dsp:txXfrm>
    </dsp:sp>
    <dsp:sp modelId="{0FD175E5-BD04-46A9-84F2-62B2866632FC}">
      <dsp:nvSpPr>
        <dsp:cNvPr id="0" name=""/>
        <dsp:cNvSpPr/>
      </dsp:nvSpPr>
      <dsp:spPr>
        <a:xfrm>
          <a:off x="0" y="1437"/>
          <a:ext cx="2779301" cy="62834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Board</a:t>
          </a:r>
        </a:p>
      </dsp:txBody>
      <dsp:txXfrm>
        <a:off x="30673" y="32110"/>
        <a:ext cx="2717955" cy="566998"/>
      </dsp:txXfrm>
    </dsp:sp>
    <dsp:sp modelId="{8A0C795B-5B57-4F5D-A314-0169A30BE51B}">
      <dsp:nvSpPr>
        <dsp:cNvPr id="0" name=""/>
        <dsp:cNvSpPr/>
      </dsp:nvSpPr>
      <dsp:spPr>
        <a:xfrm rot="5400000">
          <a:off x="4998454" y="-1495119"/>
          <a:ext cx="502675" cy="4940981"/>
        </a:xfrm>
        <a:prstGeom prst="round2SameRect">
          <a:avLst/>
        </a:prstGeom>
        <a:solidFill>
          <a:schemeClr val="accent5">
            <a:tint val="40000"/>
            <a:alpha val="90000"/>
            <a:hueOff val="1074544"/>
            <a:satOff val="-866"/>
            <a:lumOff val="231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1074544"/>
              <a:satOff val="-866"/>
              <a:lumOff val="23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Review the books and records of the organization. </a:t>
          </a:r>
        </a:p>
      </dsp:txBody>
      <dsp:txXfrm rot="-5400000">
        <a:off x="2779302" y="748572"/>
        <a:ext cx="4916442" cy="453597"/>
      </dsp:txXfrm>
    </dsp:sp>
    <dsp:sp modelId="{147E8111-FAAB-46A9-842D-68C661474DF1}">
      <dsp:nvSpPr>
        <dsp:cNvPr id="0" name=""/>
        <dsp:cNvSpPr/>
      </dsp:nvSpPr>
      <dsp:spPr>
        <a:xfrm>
          <a:off x="0" y="661198"/>
          <a:ext cx="2779301" cy="628344"/>
        </a:xfrm>
        <a:prstGeom prst="roundRect">
          <a:avLst/>
        </a:prstGeom>
        <a:gradFill rotWithShape="0">
          <a:gsLst>
            <a:gs pos="0">
              <a:schemeClr val="accent5">
                <a:hueOff val="1202033"/>
                <a:satOff val="-2441"/>
                <a:lumOff val="1569"/>
                <a:alphaOff val="0"/>
                <a:tint val="96000"/>
                <a:lumMod val="104000"/>
              </a:schemeClr>
            </a:gs>
            <a:gs pos="100000">
              <a:schemeClr val="accent5">
                <a:hueOff val="1202033"/>
                <a:satOff val="-2441"/>
                <a:lumOff val="1569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Review</a:t>
          </a:r>
        </a:p>
      </dsp:txBody>
      <dsp:txXfrm>
        <a:off x="30673" y="691871"/>
        <a:ext cx="2717955" cy="566998"/>
      </dsp:txXfrm>
    </dsp:sp>
    <dsp:sp modelId="{A529E5BB-CB22-4B47-B60E-2AB59C0CCFD9}">
      <dsp:nvSpPr>
        <dsp:cNvPr id="0" name=""/>
        <dsp:cNvSpPr/>
      </dsp:nvSpPr>
      <dsp:spPr>
        <a:xfrm rot="5400000">
          <a:off x="4998454" y="-835358"/>
          <a:ext cx="502675" cy="4940981"/>
        </a:xfrm>
        <a:prstGeom prst="round2SameRect">
          <a:avLst/>
        </a:prstGeom>
        <a:solidFill>
          <a:schemeClr val="accent5">
            <a:tint val="40000"/>
            <a:alpha val="90000"/>
            <a:hueOff val="2149088"/>
            <a:satOff val="-1732"/>
            <a:lumOff val="463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2149088"/>
              <a:satOff val="-1732"/>
              <a:lumOff val="46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Know the types of grants received and the programs administered. </a:t>
          </a:r>
        </a:p>
      </dsp:txBody>
      <dsp:txXfrm rot="-5400000">
        <a:off x="2779302" y="1408333"/>
        <a:ext cx="4916442" cy="453597"/>
      </dsp:txXfrm>
    </dsp:sp>
    <dsp:sp modelId="{E3584D26-A219-49C2-8BC0-08FD152DA8FD}">
      <dsp:nvSpPr>
        <dsp:cNvPr id="0" name=""/>
        <dsp:cNvSpPr/>
      </dsp:nvSpPr>
      <dsp:spPr>
        <a:xfrm>
          <a:off x="0" y="1320959"/>
          <a:ext cx="2779301" cy="628344"/>
        </a:xfrm>
        <a:prstGeom prst="roundRect">
          <a:avLst/>
        </a:prstGeom>
        <a:gradFill rotWithShape="0">
          <a:gsLst>
            <a:gs pos="0">
              <a:schemeClr val="accent5">
                <a:hueOff val="2404066"/>
                <a:satOff val="-4882"/>
                <a:lumOff val="3137"/>
                <a:alphaOff val="0"/>
                <a:tint val="96000"/>
                <a:lumMod val="104000"/>
              </a:schemeClr>
            </a:gs>
            <a:gs pos="100000">
              <a:schemeClr val="accent5">
                <a:hueOff val="2404066"/>
                <a:satOff val="-4882"/>
                <a:lumOff val="3137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Know</a:t>
          </a:r>
        </a:p>
      </dsp:txBody>
      <dsp:txXfrm>
        <a:off x="30673" y="1351632"/>
        <a:ext cx="2717955" cy="566998"/>
      </dsp:txXfrm>
    </dsp:sp>
    <dsp:sp modelId="{E5B8A9EC-2DE4-48E2-BDFD-1FAF7C04EA98}">
      <dsp:nvSpPr>
        <dsp:cNvPr id="0" name=""/>
        <dsp:cNvSpPr/>
      </dsp:nvSpPr>
      <dsp:spPr>
        <a:xfrm rot="5400000">
          <a:off x="4998454" y="-175597"/>
          <a:ext cx="502675" cy="4940981"/>
        </a:xfrm>
        <a:prstGeom prst="round2SameRect">
          <a:avLst/>
        </a:prstGeom>
        <a:solidFill>
          <a:schemeClr val="accent5">
            <a:tint val="40000"/>
            <a:alpha val="90000"/>
            <a:hueOff val="3223631"/>
            <a:satOff val="-2599"/>
            <a:lumOff val="694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3223631"/>
              <a:satOff val="-2599"/>
              <a:lumOff val="69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Carefully review all financial and program reports. </a:t>
          </a:r>
        </a:p>
      </dsp:txBody>
      <dsp:txXfrm rot="-5400000">
        <a:off x="2779302" y="2068094"/>
        <a:ext cx="4916442" cy="453597"/>
      </dsp:txXfrm>
    </dsp:sp>
    <dsp:sp modelId="{1F35C66C-3CCF-4363-A57C-2819393461F0}">
      <dsp:nvSpPr>
        <dsp:cNvPr id="0" name=""/>
        <dsp:cNvSpPr/>
      </dsp:nvSpPr>
      <dsp:spPr>
        <a:xfrm>
          <a:off x="0" y="1980721"/>
          <a:ext cx="2779301" cy="628344"/>
        </a:xfrm>
        <a:prstGeom prst="roundRect">
          <a:avLst/>
        </a:prstGeom>
        <a:gradFill rotWithShape="0">
          <a:gsLst>
            <a:gs pos="0">
              <a:schemeClr val="accent5">
                <a:hueOff val="3606099"/>
                <a:satOff val="-7323"/>
                <a:lumOff val="4706"/>
                <a:alphaOff val="0"/>
                <a:tint val="96000"/>
                <a:lumMod val="104000"/>
              </a:schemeClr>
            </a:gs>
            <a:gs pos="100000">
              <a:schemeClr val="accent5">
                <a:hueOff val="3606099"/>
                <a:satOff val="-7323"/>
                <a:lumOff val="470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Review</a:t>
          </a:r>
        </a:p>
      </dsp:txBody>
      <dsp:txXfrm>
        <a:off x="30673" y="2011394"/>
        <a:ext cx="2717955" cy="566998"/>
      </dsp:txXfrm>
    </dsp:sp>
    <dsp:sp modelId="{13C61ABA-7623-4C59-8FCB-565D889E7C5A}">
      <dsp:nvSpPr>
        <dsp:cNvPr id="0" name=""/>
        <dsp:cNvSpPr/>
      </dsp:nvSpPr>
      <dsp:spPr>
        <a:xfrm rot="5400000">
          <a:off x="4998454" y="484164"/>
          <a:ext cx="502675" cy="4940981"/>
        </a:xfrm>
        <a:prstGeom prst="round2SameRect">
          <a:avLst/>
        </a:prstGeom>
        <a:solidFill>
          <a:schemeClr val="accent5">
            <a:tint val="40000"/>
            <a:alpha val="90000"/>
            <a:hueOff val="4298175"/>
            <a:satOff val="-3465"/>
            <a:lumOff val="926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4298175"/>
              <a:satOff val="-3465"/>
              <a:lumOff val="92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Review all minutes of the meetings of the Board and its committees. </a:t>
          </a:r>
        </a:p>
      </dsp:txBody>
      <dsp:txXfrm rot="-5400000">
        <a:off x="2779302" y="2727856"/>
        <a:ext cx="4916442" cy="453597"/>
      </dsp:txXfrm>
    </dsp:sp>
    <dsp:sp modelId="{3DD6834F-69CC-4392-B7AF-3F8CFAE00A96}">
      <dsp:nvSpPr>
        <dsp:cNvPr id="0" name=""/>
        <dsp:cNvSpPr/>
      </dsp:nvSpPr>
      <dsp:spPr>
        <a:xfrm>
          <a:off x="0" y="2640482"/>
          <a:ext cx="2779301" cy="628344"/>
        </a:xfrm>
        <a:prstGeom prst="roundRect">
          <a:avLst/>
        </a:prstGeom>
        <a:gradFill rotWithShape="0">
          <a:gsLst>
            <a:gs pos="0">
              <a:schemeClr val="accent5">
                <a:hueOff val="4808133"/>
                <a:satOff val="-9764"/>
                <a:lumOff val="6275"/>
                <a:alphaOff val="0"/>
                <a:tint val="96000"/>
                <a:lumMod val="104000"/>
              </a:schemeClr>
            </a:gs>
            <a:gs pos="100000">
              <a:schemeClr val="accent5">
                <a:hueOff val="4808133"/>
                <a:satOff val="-9764"/>
                <a:lumOff val="6275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Review</a:t>
          </a:r>
        </a:p>
      </dsp:txBody>
      <dsp:txXfrm>
        <a:off x="30673" y="2671155"/>
        <a:ext cx="2717955" cy="566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669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772669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7945109-1F89-483C-987B-B4B81C5545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43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387136"/>
            <a:ext cx="5608320" cy="415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669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772669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3AA60D8-4D4C-453F-8776-B154752BEF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76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A7ADDA-4B4C-455D-92AE-67F265708BBD}" type="slidenum">
              <a:rPr lang="en-US"/>
              <a:pPr/>
              <a:t>1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42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751F9A-32BB-4EB9-B1E0-01E9170B8258}" type="slidenum">
              <a:rPr lang="en-US"/>
              <a:pPr/>
              <a:t>11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53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23993C-B9EF-4446-9E54-67DB4C8C5790}" type="slidenum">
              <a:rPr lang="en-US"/>
              <a:pPr/>
              <a:t>12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48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60F9F0-3A59-4CD7-9CBC-C37CA2945554}" type="slidenum">
              <a:rPr lang="en-US"/>
              <a:pPr/>
              <a:t>13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43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D2ECD4-1BA0-4355-8751-676B99B4C171}" type="slidenum">
              <a:rPr lang="en-US"/>
              <a:pPr/>
              <a:t>14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845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7CCC93-0EE4-4B90-9CAC-E07D2B1C9757}" type="slidenum">
              <a:rPr lang="en-US"/>
              <a:pPr/>
              <a:t>15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10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54801F-9674-45C8-B1EC-D07973BB683C}" type="slidenum">
              <a:rPr lang="en-US"/>
              <a:pPr/>
              <a:t>2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28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310903-04CA-4660-BFF9-B71D874C1EE9}" type="slidenum">
              <a:rPr lang="en-US"/>
              <a:pPr/>
              <a:t>3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79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7C67F9-1C09-4265-8768-2418118D36F7}" type="slidenum">
              <a:rPr lang="en-US"/>
              <a:pPr/>
              <a:t>4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44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57B2B4-23DA-4418-8B2F-C03A9A23C023}" type="slidenum">
              <a:rPr lang="en-US"/>
              <a:pPr/>
              <a:t>6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17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6740FE-E526-41EC-AABF-8DC36C85D74F}" type="slidenum">
              <a:rPr lang="en-US"/>
              <a:pPr/>
              <a:t>7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213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6CA3A3-C58F-4D88-B9DB-6FFDDE8614B3}" type="slidenum">
              <a:rPr lang="en-US"/>
              <a:pPr/>
              <a:t>8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83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58A9BC-33D9-48C7-A2D9-7F8EA1B651CA}" type="slidenum">
              <a:rPr lang="en-US"/>
              <a:pPr/>
              <a:t>9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306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1475E2-9CB0-458E-ACE0-A4354060C924}" type="slidenum">
              <a:rPr lang="en-US"/>
              <a:pPr/>
              <a:t>10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5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Developed April 6, 2004 by Evelyn Harris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F6FA3D67-DB57-466A-A6CA-2328D4B682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18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0" advClick="0" advTm="20000">
        <p15:prstTrans prst="fallOver"/>
      </p:transition>
    </mc:Choice>
    <mc:Fallback xmlns="">
      <p:transition advClick="0" advTm="2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Developed April 6, 2004 by Evelyn Harris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3CD44D9-ABF3-4FED-A413-F56322AD38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09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0" advClick="0" advTm="20000">
        <p15:prstTrans prst="fallOver"/>
      </p:transition>
    </mc:Choice>
    <mc:Fallback xmlns="">
      <p:transition advClick="0" advTm="20000">
        <p:fade/>
      </p:transition>
    </mc:Fallback>
  </mc:AlternateContent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Developed April 6, 2004 by Evelyn Harris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3CD44D9-ABF3-4FED-A413-F56322AD38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5572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0" advClick="0" advTm="20000">
        <p15:prstTrans prst="fallOver"/>
      </p:transition>
    </mc:Choice>
    <mc:Fallback xmlns="">
      <p:transition advClick="0" advTm="20000">
        <p:fade/>
      </p:transition>
    </mc:Fallback>
  </mc:AlternateContent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Developed April 6, 2004 by Evelyn Harris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3CD44D9-ABF3-4FED-A413-F56322AD38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72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0" advClick="0" advTm="20000">
        <p15:prstTrans prst="fallOver"/>
      </p:transition>
    </mc:Choice>
    <mc:Fallback xmlns="">
      <p:transition advClick="0" advTm="20000">
        <p:fade/>
      </p:transition>
    </mc:Fallback>
  </mc:AlternateContent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Developed April 6, 2004 by Evelyn Harris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3CD44D9-ABF3-4FED-A413-F56322AD38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4656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0" advClick="0" advTm="20000">
        <p15:prstTrans prst="fallOver"/>
      </p:transition>
    </mc:Choice>
    <mc:Fallback xmlns="">
      <p:transition advClick="0" advTm="20000">
        <p:fade/>
      </p:transition>
    </mc:Fallback>
  </mc:AlternateContent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Developed April 6, 2004 by Evelyn Harris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3CD44D9-ABF3-4FED-A413-F56322AD38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92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0" advClick="0" advTm="20000">
        <p15:prstTrans prst="fallOver"/>
      </p:transition>
    </mc:Choice>
    <mc:Fallback xmlns="">
      <p:transition advClick="0" advTm="20000">
        <p:fade/>
      </p:transition>
    </mc:Fallback>
  </mc:AlternateContent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Developed April 6, 2004 by Evelyn Harris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11B8D-1705-4CBB-8217-A7933FC2B1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4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0" advClick="0" advTm="20000">
        <p15:prstTrans prst="fallOver"/>
      </p:transition>
    </mc:Choice>
    <mc:Fallback xmlns="">
      <p:transition advClick="0" advTm="20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Developed April 6, 2004 by Evelyn Harris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67C6F-9F92-40AF-9DB2-26BA2675D8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30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0" advClick="0" advTm="20000">
        <p15:prstTrans prst="fallOver"/>
      </p:transition>
    </mc:Choice>
    <mc:Fallback xmlns="">
      <p:transition advClick="0" advTm="2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Developed April 6, 2004 by Evelyn Harris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00B8-37A6-41E6-8EDF-B05A42E614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57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0" advClick="0" advTm="20000">
        <p15:prstTrans prst="fallOver"/>
      </p:transition>
    </mc:Choice>
    <mc:Fallback xmlns="">
      <p:transition advClick="0" advTm="2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Developed April 6, 2004 by Evelyn Harris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C9EBC1E-037D-4A9D-AA8F-5295BA7817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95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0" advClick="0" advTm="20000">
        <p15:prstTrans prst="fallOver"/>
      </p:transition>
    </mc:Choice>
    <mc:Fallback xmlns="">
      <p:transition advClick="0" advTm="2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Developed April 6, 2004 by Evelyn Harris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EEAA9DC-763E-43BC-8358-89A9F3F01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877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0" advClick="0" advTm="20000">
        <p15:prstTrans prst="fallOver"/>
      </p:transition>
    </mc:Choice>
    <mc:Fallback xmlns="">
      <p:transition advClick="0" advTm="2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Developed April 6, 2004 by Evelyn Harris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13698A8-314D-4376-8181-A4B8160016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86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0" advClick="0" advTm="20000">
        <p15:prstTrans prst="fallOver"/>
      </p:transition>
    </mc:Choice>
    <mc:Fallback xmlns="">
      <p:transition advClick="0" advTm="2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Developed April 6, 2004 by Evelyn Harris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E491A-D0BB-45F2-9081-76B76B8A1D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44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0" advClick="0" advTm="20000">
        <p15:prstTrans prst="fallOver"/>
      </p:transition>
    </mc:Choice>
    <mc:Fallback xmlns="">
      <p:transition advClick="0" advTm="2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Developed April 6, 2004 by Evelyn Harris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39E77-6ACB-4A1F-9FF9-1965A6CA39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2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0" advClick="0" advTm="20000">
        <p15:prstTrans prst="fallOver"/>
      </p:transition>
    </mc:Choice>
    <mc:Fallback xmlns="">
      <p:transition advClick="0" advTm="2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Developed April 6, 2004 by Evelyn Harris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E4C08-A03A-433D-B1BE-274EF57DF2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00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0" advClick="0" advTm="20000">
        <p15:prstTrans prst="fallOver"/>
      </p:transition>
    </mc:Choice>
    <mc:Fallback xmlns="">
      <p:transition advClick="0" advTm="2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Developed April 6, 2004 by Evelyn Harris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7CF39A1-7F44-4C07-8AD8-9483635F73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33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0" advClick="0" advTm="20000">
        <p15:prstTrans prst="fallOver"/>
      </p:transition>
    </mc:Choice>
    <mc:Fallback xmlns="">
      <p:transition advClick="0" advTm="2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Developed April 6, 2004 by Evelyn Harris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3CD44D9-ABF3-4FED-A413-F56322AD38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10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0" advClick="0" advTm="20000">
        <p15:prstTrans prst="fallOver"/>
      </p:transition>
    </mc:Choice>
    <mc:Fallback xmlns="">
      <p:transition advClick="0" advTm="20000">
        <p:fade/>
      </p:transition>
    </mc:Fallback>
  </mc:AlternateConten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2052" descr="Sea of white umbrellas with one blue one in the crowd">
            <a:extLst>
              <a:ext uri="{FF2B5EF4-FFF2-40B4-BE49-F238E27FC236}">
                <a16:creationId xmlns:a16="http://schemas.microsoft.com/office/drawing/2014/main" id="{F44AC8A8-7D3E-FED5-62ED-6D1FCEC6B8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84" r="22821" b="909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095" name="Freeform 5">
            <a:extLst>
              <a:ext uri="{FF2B5EF4-FFF2-40B4-BE49-F238E27FC236}">
                <a16:creationId xmlns:a16="http://schemas.microsoft.com/office/drawing/2014/main" id="{FFDB7E33-052B-42F0-B71A-23F961876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7793831" cy="6858000"/>
          </a:xfrm>
          <a:custGeom>
            <a:avLst/>
            <a:gdLst>
              <a:gd name="T0" fmla="*/ 0 w 2184"/>
              <a:gd name="T1" fmla="*/ 1441 h 1441"/>
              <a:gd name="T2" fmla="*/ 1482 w 2184"/>
              <a:gd name="T3" fmla="*/ 1441 h 1441"/>
              <a:gd name="T4" fmla="*/ 2161 w 2184"/>
              <a:gd name="T5" fmla="*/ 762 h 1441"/>
              <a:gd name="T6" fmla="*/ 2161 w 2184"/>
              <a:gd name="T7" fmla="*/ 678 h 1441"/>
              <a:gd name="T8" fmla="*/ 1483 w 2184"/>
              <a:gd name="T9" fmla="*/ 0 h 1441"/>
              <a:gd name="T10" fmla="*/ 0 w 2184"/>
              <a:gd name="T11" fmla="*/ 0 h 1441"/>
              <a:gd name="T12" fmla="*/ 0 w 2184"/>
              <a:gd name="T13" fmla="*/ 1441 h 1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84" h="1441">
                <a:moveTo>
                  <a:pt x="0" y="1441"/>
                </a:moveTo>
                <a:cubicBezTo>
                  <a:pt x="1482" y="1441"/>
                  <a:pt x="1482" y="1441"/>
                  <a:pt x="1482" y="1441"/>
                </a:cubicBezTo>
                <a:cubicBezTo>
                  <a:pt x="2161" y="762"/>
                  <a:pt x="2161" y="762"/>
                  <a:pt x="2161" y="762"/>
                </a:cubicBezTo>
                <a:cubicBezTo>
                  <a:pt x="2184" y="739"/>
                  <a:pt x="2184" y="701"/>
                  <a:pt x="2161" y="678"/>
                </a:cubicBezTo>
                <a:cubicBezTo>
                  <a:pt x="1483" y="0"/>
                  <a:pt x="1483" y="0"/>
                  <a:pt x="1483" y="0"/>
                </a:cubicBezTo>
                <a:cubicBezTo>
                  <a:pt x="0" y="0"/>
                  <a:pt x="0" y="0"/>
                  <a:pt x="0" y="0"/>
                </a:cubicBezTo>
                <a:lnTo>
                  <a:pt x="0" y="1441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626533"/>
            <a:ext cx="5346700" cy="1278467"/>
          </a:xfrm>
        </p:spPr>
        <p:txBody>
          <a:bodyPr anchor="ctr">
            <a:normAutofit/>
          </a:bodyPr>
          <a:lstStyle/>
          <a:p>
            <a:r>
              <a:rPr lang="en-US" sz="2800">
                <a:solidFill>
                  <a:srgbClr val="FEFFFF"/>
                </a:solidFill>
              </a:rPr>
              <a:t>COMMUNITY SERVICES BLOCK GRANT</a:t>
            </a:r>
          </a:p>
        </p:txBody>
      </p:sp>
      <p:sp>
        <p:nvSpPr>
          <p:cNvPr id="2090" name="Rectangle 3"/>
          <p:cNvSpPr>
            <a:spLocks noGrp="1" noChangeArrowheads="1"/>
          </p:cNvSpPr>
          <p:nvPr>
            <p:ph idx="1"/>
          </p:nvPr>
        </p:nvSpPr>
        <p:spPr>
          <a:xfrm>
            <a:off x="406401" y="2133599"/>
            <a:ext cx="5619750" cy="3809999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endParaRPr lang="en-US" sz="1000" dirty="0">
              <a:solidFill>
                <a:srgbClr val="FEFFFF"/>
              </a:solidFill>
            </a:endParaRPr>
          </a:p>
          <a:p>
            <a:pPr>
              <a:lnSpc>
                <a:spcPct val="90000"/>
              </a:lnSpc>
            </a:pPr>
            <a:endParaRPr lang="en-US" sz="1000" dirty="0">
              <a:solidFill>
                <a:srgbClr val="FE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EFFFF"/>
                </a:solidFill>
              </a:rPr>
              <a:t>COMMUNITY ACTION PARTNERSHIP FOR 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EFFFF"/>
                </a:solidFill>
              </a:rPr>
              <a:t>DUTCHESS COUNTY, INC.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000" dirty="0">
              <a:solidFill>
                <a:srgbClr val="FEFFFF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EFFFF"/>
                </a:solidFill>
              </a:rPr>
              <a:t>BOARDS OF DIRECTORS’ ORIENTATION</a:t>
            </a:r>
          </a:p>
          <a:p>
            <a:pPr>
              <a:lnSpc>
                <a:spcPct val="90000"/>
              </a:lnSpc>
            </a:pPr>
            <a:endParaRPr lang="en-US" sz="1000" dirty="0">
              <a:solidFill>
                <a:srgbClr val="FE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000" dirty="0">
              <a:solidFill>
                <a:srgbClr val="FE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000" dirty="0">
              <a:solidFill>
                <a:srgbClr val="FE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000" dirty="0">
              <a:solidFill>
                <a:srgbClr val="FE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000" dirty="0">
              <a:solidFill>
                <a:srgbClr val="FE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000" dirty="0">
              <a:solidFill>
                <a:srgbClr val="FEFFFF"/>
              </a:solidFill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000" b="1" i="1" dirty="0">
                <a:solidFill>
                  <a:srgbClr val="FEFFFF"/>
                </a:solidFill>
              </a:rPr>
              <a:t>Developed by: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000" b="1" i="1" dirty="0">
                <a:solidFill>
                  <a:srgbClr val="FEFFFF"/>
                </a:solidFill>
              </a:rPr>
              <a:t>Evelyn M. Harris, Director, Div. of Community Service 1984-2009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000" b="1" i="1" dirty="0">
                <a:solidFill>
                  <a:srgbClr val="FEFFFF"/>
                </a:solidFill>
              </a:rPr>
              <a:t>New York State, Department of State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000" b="1" i="1" dirty="0">
                <a:solidFill>
                  <a:srgbClr val="FEFFFF"/>
                </a:solidFill>
              </a:rPr>
              <a:t>	</a:t>
            </a:r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28259" y="3251581"/>
            <a:ext cx="584825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0C303AC-6EC3-49EB-855C-F76BD702D530}" type="slidenum">
              <a:rPr lang="en-US" sz="1900"/>
              <a:pPr>
                <a:lnSpc>
                  <a:spcPct val="90000"/>
                </a:lnSpc>
                <a:spcAft>
                  <a:spcPts val="600"/>
                </a:spcAft>
              </a:pPr>
              <a:t>1</a:t>
            </a:fld>
            <a:endParaRPr lang="en-US" sz="1900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dt" sz="half" idx="10"/>
          </p:nvPr>
        </p:nvSpPr>
        <p:spPr>
          <a:xfrm>
            <a:off x="7771209" y="6130437"/>
            <a:ext cx="859712" cy="3703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00">
                <a:solidFill>
                  <a:srgbClr val="FEFFFF"/>
                </a:solidFill>
              </a:rPr>
              <a:t>Revised by Community Action Partnership for Dutchess County, Inc. 11/17/2023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0" advClick="0" advTm="20000">
        <p15:prstTrans prst="fallOver"/>
      </p:transition>
    </mc:Choice>
    <mc:Fallback xmlns="">
      <p:transition advClick="0" advTm="20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9" name="Rectangle 15368">
            <a:extLst>
              <a:ext uri="{FF2B5EF4-FFF2-40B4-BE49-F238E27FC236}">
                <a16:creationId xmlns:a16="http://schemas.microsoft.com/office/drawing/2014/main" id="{39EE869B-085D-43B3-AED8-9B0655612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371" name="Rectangle 15370">
            <a:extLst>
              <a:ext uri="{FF2B5EF4-FFF2-40B4-BE49-F238E27FC236}">
                <a16:creationId xmlns:a16="http://schemas.microsoft.com/office/drawing/2014/main" id="{C54E744A-A072-47AF-981A-3718617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172199" cy="6858000"/>
          </a:xfrm>
          <a:prstGeom prst="rect">
            <a:avLst/>
          </a:prstGeom>
          <a:solidFill>
            <a:schemeClr val="tx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5365" name="Picture 15364" descr="Calendar on table">
            <a:extLst>
              <a:ext uri="{FF2B5EF4-FFF2-40B4-BE49-F238E27FC236}">
                <a16:creationId xmlns:a16="http://schemas.microsoft.com/office/drawing/2014/main" id="{6A03CADF-EDCF-0F56-7345-CEA9600FAD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54" r="52621" b="-1"/>
          <a:stretch/>
        </p:blipFill>
        <p:spPr>
          <a:xfrm>
            <a:off x="6172198" y="10"/>
            <a:ext cx="2971801" cy="6857990"/>
          </a:xfrm>
          <a:prstGeom prst="rect">
            <a:avLst/>
          </a:prstGeom>
        </p:spPr>
      </p:pic>
      <p:sp>
        <p:nvSpPr>
          <p:cNvPr id="15373" name="Freeform 5">
            <a:extLst>
              <a:ext uri="{FF2B5EF4-FFF2-40B4-BE49-F238E27FC236}">
                <a16:creationId xmlns:a16="http://schemas.microsoft.com/office/drawing/2014/main" id="{F0254341-1068-4FB7-8AEF-220C6EB41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787400"/>
            <a:ext cx="5359399" cy="77893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b="1">
                <a:solidFill>
                  <a:srgbClr val="FEFFFF"/>
                </a:solidFill>
              </a:rPr>
              <a:t>DEPARTMENT OF STATE EXPECTATIONS</a:t>
            </a:r>
            <a:br>
              <a:rPr lang="en-US" sz="2200" b="1">
                <a:solidFill>
                  <a:srgbClr val="FEFFFF"/>
                </a:solidFill>
              </a:rPr>
            </a:br>
            <a:r>
              <a:rPr lang="en-US" sz="2200">
                <a:solidFill>
                  <a:srgbClr val="FEFFFF"/>
                </a:solidFill>
              </a:rPr>
              <a:t>(CONTINUED)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78906" y="982516"/>
            <a:ext cx="584825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F0CA1594-1855-4BA4-ABE7-97C3F8009352}" type="slidenum">
              <a:rPr lang="en-US" sz="1900"/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en-US" sz="190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06399" y="2032000"/>
            <a:ext cx="5359400" cy="38792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FEFFFF"/>
                </a:solidFill>
              </a:rPr>
              <a:t>Board members must be fully informed as to their roles and responsibilities.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FEFFFF"/>
                </a:solidFill>
              </a:rPr>
              <a:t>There should be a board manual available to all members and updated on a regular basis.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FEFFFF"/>
                </a:solidFill>
              </a:rPr>
              <a:t>If the bylaws require meetings to be open to the public, steps should be taken to ensure that the public has been informed regarding the date and time of each meeting. </a:t>
            </a:r>
          </a:p>
        </p:txBody>
      </p:sp>
      <p:sp>
        <p:nvSpPr>
          <p:cNvPr id="11" name="Rectangle 24"/>
          <p:cNvSpPr>
            <a:spLocks noGrp="1" noChangeArrowheads="1"/>
          </p:cNvSpPr>
          <p:nvPr>
            <p:ph type="dt" sz="half" idx="10"/>
          </p:nvPr>
        </p:nvSpPr>
        <p:spPr>
          <a:xfrm>
            <a:off x="7771209" y="6130437"/>
            <a:ext cx="859712" cy="3703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00">
                <a:solidFill>
                  <a:srgbClr val="FEFFFF"/>
                </a:solidFill>
              </a:rPr>
              <a:t>Revised by Community Action Partnership for Dutchess County, Inc. 11/17/2023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0" advClick="0" advTm="20000">
        <p15:prstTrans prst="fallOver"/>
      </p:transition>
    </mc:Choice>
    <mc:Fallback xmlns="">
      <p:transition advClick="0" advTm="20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437" name="Rectangle 16436">
            <a:extLst>
              <a:ext uri="{FF2B5EF4-FFF2-40B4-BE49-F238E27FC236}">
                <a16:creationId xmlns:a16="http://schemas.microsoft.com/office/drawing/2014/main" id="{39EE869B-085D-43B3-AED8-9B0655612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439" name="Rectangle 16438">
            <a:extLst>
              <a:ext uri="{FF2B5EF4-FFF2-40B4-BE49-F238E27FC236}">
                <a16:creationId xmlns:a16="http://schemas.microsoft.com/office/drawing/2014/main" id="{C54E744A-A072-47AF-981A-3718617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172199" cy="6858000"/>
          </a:xfrm>
          <a:prstGeom prst="rect">
            <a:avLst/>
          </a:prstGeom>
          <a:solidFill>
            <a:schemeClr val="tx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6389" name="Picture 16388" descr="Front steps and columns of a majestic city building">
            <a:extLst>
              <a:ext uri="{FF2B5EF4-FFF2-40B4-BE49-F238E27FC236}">
                <a16:creationId xmlns:a16="http://schemas.microsoft.com/office/drawing/2014/main" id="{BBFDFC83-FF68-25EA-23B4-63F267FB88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992" r="45082" b="-1"/>
          <a:stretch/>
        </p:blipFill>
        <p:spPr>
          <a:xfrm>
            <a:off x="6172198" y="10"/>
            <a:ext cx="2971801" cy="6857990"/>
          </a:xfrm>
          <a:prstGeom prst="rect">
            <a:avLst/>
          </a:prstGeom>
        </p:spPr>
      </p:pic>
      <p:sp>
        <p:nvSpPr>
          <p:cNvPr id="16441" name="Freeform 5">
            <a:extLst>
              <a:ext uri="{FF2B5EF4-FFF2-40B4-BE49-F238E27FC236}">
                <a16:creationId xmlns:a16="http://schemas.microsoft.com/office/drawing/2014/main" id="{F0254341-1068-4FB7-8AEF-220C6EB41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787400"/>
            <a:ext cx="5359399" cy="77893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>
                <a:solidFill>
                  <a:srgbClr val="FEFFFF"/>
                </a:solidFill>
              </a:rPr>
              <a:t>OFFICE OF THE ATTORNEY GENERAL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78906" y="982516"/>
            <a:ext cx="584825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04920E5-66BB-4D75-8C3D-4F97867B9296}" type="slidenum">
              <a:rPr lang="en-US" sz="1900"/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n-US" sz="190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06399" y="2032000"/>
            <a:ext cx="5359400" cy="3879222"/>
          </a:xfrm>
        </p:spPr>
        <p:txBody>
          <a:bodyPr>
            <a:normAutofit/>
          </a:bodyPr>
          <a:lstStyle/>
          <a:p>
            <a:r>
              <a:rPr lang="en-US" b="1" i="1">
                <a:solidFill>
                  <a:srgbClr val="FEFFFF"/>
                </a:solidFill>
              </a:rPr>
              <a:t>Board Members should be knowledgeable of the role of the Attorney General in:</a:t>
            </a:r>
          </a:p>
          <a:p>
            <a:pPr marL="0" indent="0">
              <a:buNone/>
            </a:pPr>
            <a:endParaRPr lang="en-US" b="1" i="1">
              <a:solidFill>
                <a:srgbClr val="FEFFFF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FEFFFF"/>
                </a:solidFill>
              </a:rPr>
              <a:t>Regulating charitable organizations.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FEFFFF"/>
                </a:solidFill>
              </a:rPr>
              <a:t>Supervising organizations and individuals that administer and/or solicit charitable assets in New York State. </a:t>
            </a:r>
          </a:p>
        </p:txBody>
      </p:sp>
      <p:sp>
        <p:nvSpPr>
          <p:cNvPr id="11" name="Rectangle 24"/>
          <p:cNvSpPr>
            <a:spLocks noGrp="1" noChangeArrowheads="1"/>
          </p:cNvSpPr>
          <p:nvPr>
            <p:ph type="dt" sz="half" idx="10"/>
          </p:nvPr>
        </p:nvSpPr>
        <p:spPr>
          <a:xfrm>
            <a:off x="7771209" y="6130437"/>
            <a:ext cx="859712" cy="3703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00">
                <a:solidFill>
                  <a:srgbClr val="FEFFFF"/>
                </a:solidFill>
              </a:rPr>
              <a:t>Revised by Community Action Partnership for Dutchess County, Inc. 11/17/2023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0" advClick="0" advTm="20000">
        <p15:prstTrans prst="fallOver"/>
      </p:transition>
    </mc:Choice>
    <mc:Fallback xmlns="">
      <p:transition advClick="0" advTm="20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27" name="Rectangle 17426">
            <a:extLst>
              <a:ext uri="{FF2B5EF4-FFF2-40B4-BE49-F238E27FC236}">
                <a16:creationId xmlns:a16="http://schemas.microsoft.com/office/drawing/2014/main" id="{39EE869B-085D-43B3-AED8-9B0655612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429" name="Rectangle 17428">
            <a:extLst>
              <a:ext uri="{FF2B5EF4-FFF2-40B4-BE49-F238E27FC236}">
                <a16:creationId xmlns:a16="http://schemas.microsoft.com/office/drawing/2014/main" id="{C54E744A-A072-47AF-981A-3718617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172199" cy="6858000"/>
          </a:xfrm>
          <a:prstGeom prst="rect">
            <a:avLst/>
          </a:prstGeom>
          <a:solidFill>
            <a:schemeClr val="tx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7413" name="Picture 17412" descr="A hand holding a pen and shading circles on a sheet">
            <a:extLst>
              <a:ext uri="{FF2B5EF4-FFF2-40B4-BE49-F238E27FC236}">
                <a16:creationId xmlns:a16="http://schemas.microsoft.com/office/drawing/2014/main" id="{571C487F-E989-00A7-7341-678F98CEAA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16" r="46742" b="-1"/>
          <a:stretch/>
        </p:blipFill>
        <p:spPr>
          <a:xfrm>
            <a:off x="6172198" y="10"/>
            <a:ext cx="2971801" cy="6857990"/>
          </a:xfrm>
          <a:prstGeom prst="rect">
            <a:avLst/>
          </a:prstGeom>
        </p:spPr>
      </p:pic>
      <p:sp>
        <p:nvSpPr>
          <p:cNvPr id="17431" name="Freeform 5">
            <a:extLst>
              <a:ext uri="{FF2B5EF4-FFF2-40B4-BE49-F238E27FC236}">
                <a16:creationId xmlns:a16="http://schemas.microsoft.com/office/drawing/2014/main" id="{F0254341-1068-4FB7-8AEF-220C6EB41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787400"/>
            <a:ext cx="5359399" cy="77893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>
                <a:solidFill>
                  <a:srgbClr val="FEFFFF"/>
                </a:solidFill>
              </a:rPr>
              <a:t>ROLE OF THE ATTORNEY GENERAL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78906" y="982516"/>
            <a:ext cx="584825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F674D09-9B23-4185-8157-D73997574446}" type="slidenum">
              <a:rPr lang="en-US" sz="1900"/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en-US" sz="190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06399" y="2032000"/>
            <a:ext cx="5359400" cy="3879222"/>
          </a:xfrm>
        </p:spPr>
        <p:txBody>
          <a:bodyPr>
            <a:normAutofit/>
          </a:bodyPr>
          <a:lstStyle/>
          <a:p>
            <a:pPr>
              <a:buClr>
                <a:srgbClr val="F6B86D"/>
              </a:buClr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FEFFFF"/>
                </a:solidFill>
              </a:rPr>
              <a:t>Amendments to certificate of incorporation that change the purposes of the agency.</a:t>
            </a:r>
          </a:p>
          <a:p>
            <a:pPr>
              <a:buClr>
                <a:srgbClr val="F6B86D"/>
              </a:buClr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FEFFFF"/>
                </a:solidFill>
              </a:rPr>
              <a:t>Dissolution</a:t>
            </a:r>
          </a:p>
          <a:p>
            <a:pPr>
              <a:buClr>
                <a:srgbClr val="F6B86D"/>
              </a:buClr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FEFFFF"/>
                </a:solidFill>
              </a:rPr>
              <a:t>Mergers and consolidations</a:t>
            </a:r>
          </a:p>
          <a:p>
            <a:pPr>
              <a:buClr>
                <a:srgbClr val="F6B86D"/>
              </a:buClr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FEFFFF"/>
                </a:solidFill>
              </a:rPr>
              <a:t>Investigation and prosecution</a:t>
            </a:r>
          </a:p>
          <a:p>
            <a:pPr>
              <a:buClr>
                <a:srgbClr val="F6B86D"/>
              </a:buClr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FEFFFF"/>
                </a:solidFill>
              </a:rPr>
              <a:t>Registration and reporting</a:t>
            </a:r>
          </a:p>
          <a:p>
            <a:pPr>
              <a:buClr>
                <a:srgbClr val="F6B86D"/>
              </a:buClr>
            </a:pPr>
            <a:endParaRPr lang="en-US">
              <a:solidFill>
                <a:srgbClr val="FEFFFF"/>
              </a:solidFill>
            </a:endParaRPr>
          </a:p>
        </p:txBody>
      </p:sp>
      <p:sp>
        <p:nvSpPr>
          <p:cNvPr id="11" name="Rectangle 24"/>
          <p:cNvSpPr>
            <a:spLocks noGrp="1" noChangeArrowheads="1"/>
          </p:cNvSpPr>
          <p:nvPr>
            <p:ph type="dt" sz="half" idx="10"/>
          </p:nvPr>
        </p:nvSpPr>
        <p:spPr>
          <a:xfrm>
            <a:off x="7771209" y="6130437"/>
            <a:ext cx="859712" cy="3703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00">
                <a:solidFill>
                  <a:srgbClr val="FEFFFF"/>
                </a:solidFill>
              </a:rPr>
              <a:t>Revised by Community Action Partnership for Dutchess County, Inc. 11/17/2023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0" advClick="0" advTm="20000">
        <p15:prstTrans prst="fallOver"/>
      </p:transition>
    </mc:Choice>
    <mc:Fallback xmlns="">
      <p:transition advClick="0" advTm="20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3" name="Rectangle 18472">
            <a:extLst>
              <a:ext uri="{FF2B5EF4-FFF2-40B4-BE49-F238E27FC236}">
                <a16:creationId xmlns:a16="http://schemas.microsoft.com/office/drawing/2014/main" id="{230F30B9-47B5-40E7-A5DB-1E1DF2DC5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802" y="0"/>
            <a:ext cx="554719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475" name="Rectangle 18474">
            <a:extLst>
              <a:ext uri="{FF2B5EF4-FFF2-40B4-BE49-F238E27FC236}">
                <a16:creationId xmlns:a16="http://schemas.microsoft.com/office/drawing/2014/main" id="{6371A26E-4EC7-451A-B258-5E3891B1F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77" name="Rectangle 18476">
            <a:extLst>
              <a:ext uri="{FF2B5EF4-FFF2-40B4-BE49-F238E27FC236}">
                <a16:creationId xmlns:a16="http://schemas.microsoft.com/office/drawing/2014/main" id="{DB280A43-068C-4313-B62F-79F0C1790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0424"/>
            <a:ext cx="9144000" cy="23075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07153" y="4912467"/>
            <a:ext cx="7323767" cy="110040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SUMMARY</a:t>
            </a:r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479" name="Freeform 11">
            <a:extLst>
              <a:ext uri="{FF2B5EF4-FFF2-40B4-BE49-F238E27FC236}">
                <a16:creationId xmlns:a16="http://schemas.microsoft.com/office/drawing/2014/main" id="{02EA7C10-D784-46D0-9433-3C30171C6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5019122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59" y="5090207"/>
            <a:ext cx="584825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71AEE9FF-48A4-441A-AA03-C800E34EBCC2}" type="slidenum">
              <a:rPr lang="en-US" sz="1900"/>
              <a:pPr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en-US" sz="1900"/>
          </a:p>
        </p:txBody>
      </p:sp>
      <p:sp>
        <p:nvSpPr>
          <p:cNvPr id="11" name="Rectangle 24"/>
          <p:cNvSpPr>
            <a:spLocks noGrp="1" noChangeArrowheads="1"/>
          </p:cNvSpPr>
          <p:nvPr>
            <p:ph type="dt" sz="half" idx="10"/>
          </p:nvPr>
        </p:nvSpPr>
        <p:spPr>
          <a:xfrm>
            <a:off x="7771209" y="6130437"/>
            <a:ext cx="859712" cy="37039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00">
                <a:solidFill>
                  <a:schemeClr val="bg1"/>
                </a:solidFill>
              </a:rPr>
              <a:t>Revised by Community Action Partnership for Dutchess County, Inc. 11/17/2023</a:t>
            </a:r>
          </a:p>
        </p:txBody>
      </p:sp>
      <p:graphicFrame>
        <p:nvGraphicFramePr>
          <p:cNvPr id="18450" name="Rectangle 3">
            <a:extLst>
              <a:ext uri="{FF2B5EF4-FFF2-40B4-BE49-F238E27FC236}">
                <a16:creationId xmlns:a16="http://schemas.microsoft.com/office/drawing/2014/main" id="{AC9ECC00-A5F7-CB40-466C-A02AC2A702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4634135"/>
              </p:ext>
            </p:extLst>
          </p:nvPr>
        </p:nvGraphicFramePr>
        <p:xfrm>
          <a:off x="716948" y="640080"/>
          <a:ext cx="7720283" cy="327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0" advClick="0" advTm="20000">
        <p15:prstTrans prst="fallOver"/>
      </p:transition>
    </mc:Choice>
    <mc:Fallback xmlns="">
      <p:transition advClick="0" advTm="20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1" name="Rectangle 21530">
            <a:extLst>
              <a:ext uri="{FF2B5EF4-FFF2-40B4-BE49-F238E27FC236}">
                <a16:creationId xmlns:a16="http://schemas.microsoft.com/office/drawing/2014/main" id="{230F30B9-47B5-40E7-A5DB-1E1DF2DC5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802" y="0"/>
            <a:ext cx="554719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533" name="Rectangle 21532">
            <a:extLst>
              <a:ext uri="{FF2B5EF4-FFF2-40B4-BE49-F238E27FC236}">
                <a16:creationId xmlns:a16="http://schemas.microsoft.com/office/drawing/2014/main" id="{6371A26E-4EC7-451A-B258-5E3891B1F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35" name="Rectangle 21534">
            <a:extLst>
              <a:ext uri="{FF2B5EF4-FFF2-40B4-BE49-F238E27FC236}">
                <a16:creationId xmlns:a16="http://schemas.microsoft.com/office/drawing/2014/main" id="{DB280A43-068C-4313-B62F-79F0C1790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0424"/>
            <a:ext cx="9144000" cy="23075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07153" y="4912467"/>
            <a:ext cx="7323767" cy="110040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>
                <a:solidFill>
                  <a:schemeClr val="bg1"/>
                </a:solidFill>
              </a:rPr>
              <a:t>SUMMARY</a:t>
            </a:r>
            <a:br>
              <a:rPr lang="en-US" b="1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(CONTINUED)</a:t>
            </a:r>
          </a:p>
        </p:txBody>
      </p:sp>
      <p:sp>
        <p:nvSpPr>
          <p:cNvPr id="21537" name="Freeform 11">
            <a:extLst>
              <a:ext uri="{FF2B5EF4-FFF2-40B4-BE49-F238E27FC236}">
                <a16:creationId xmlns:a16="http://schemas.microsoft.com/office/drawing/2014/main" id="{02EA7C10-D784-46D0-9433-3C30171C6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5019122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59" y="5090207"/>
            <a:ext cx="584825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520A53F-9BDB-4276-89F5-137BC661E67D}" type="slidenum">
              <a:rPr lang="en-US" sz="1900"/>
              <a:pPr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en-US" sz="1900"/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dt" sz="half" idx="10"/>
          </p:nvPr>
        </p:nvSpPr>
        <p:spPr>
          <a:xfrm>
            <a:off x="7771209" y="6130437"/>
            <a:ext cx="859712" cy="37039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00">
                <a:solidFill>
                  <a:schemeClr val="bg1"/>
                </a:solidFill>
              </a:rPr>
              <a:t>Revised by Community Action Partnership for Dutchess County, Inc. 11/17/2023</a:t>
            </a:r>
          </a:p>
        </p:txBody>
      </p:sp>
      <p:sp>
        <p:nvSpPr>
          <p:cNvPr id="11" name="Rectangle 24"/>
          <p:cNvSpPr txBox="1">
            <a:spLocks noChangeArrowheads="1"/>
          </p:cNvSpPr>
          <p:nvPr/>
        </p:nvSpPr>
        <p:spPr>
          <a:xfrm>
            <a:off x="890839" y="6345455"/>
            <a:ext cx="3962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21509" name="Rectangle 3">
            <a:extLst>
              <a:ext uri="{FF2B5EF4-FFF2-40B4-BE49-F238E27FC236}">
                <a16:creationId xmlns:a16="http://schemas.microsoft.com/office/drawing/2014/main" id="{A05ADA9A-CE12-CCD6-E7F3-6AB387D799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7247068"/>
              </p:ext>
            </p:extLst>
          </p:nvPr>
        </p:nvGraphicFramePr>
        <p:xfrm>
          <a:off x="716948" y="640080"/>
          <a:ext cx="7720283" cy="327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0" advClick="0" advTm="20000">
        <p15:prstTrans prst="fallOver"/>
      </p:transition>
    </mc:Choice>
    <mc:Fallback xmlns="">
      <p:transition advClick="0" advTm="20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9" name="Rectangle 22558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44919" y="3101093"/>
            <a:ext cx="1840539" cy="3029344"/>
          </a:xfrm>
        </p:spPr>
        <p:txBody>
          <a:bodyPr>
            <a:norm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SUMMARY</a:t>
            </a:r>
            <a:br>
              <a:rPr lang="en-US" sz="2000" b="1">
                <a:solidFill>
                  <a:schemeClr val="bg1"/>
                </a:solidFill>
              </a:rPr>
            </a:br>
            <a:r>
              <a:rPr lang="en-US" sz="2000">
                <a:solidFill>
                  <a:schemeClr val="bg1"/>
                </a:solidFill>
              </a:rPr>
              <a:t>(CONTINUED)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22561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179901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88" y="3259287"/>
            <a:ext cx="584825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EF5FC88-406F-43B0-8958-7EA608BF50DC}" type="slidenum">
              <a:rPr lang="en-US" sz="19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en-US" sz="1900">
              <a:solidFill>
                <a:srgbClr val="FFFFFF"/>
              </a:solidFill>
            </a:endParaRPr>
          </a:p>
        </p:txBody>
      </p:sp>
      <p:sp useBgFill="1">
        <p:nvSpPr>
          <p:cNvPr id="22563" name="Rectangle 22562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802" y="0"/>
            <a:ext cx="55471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529933" y="589722"/>
            <a:ext cx="5098525" cy="5321500"/>
          </a:xfrm>
        </p:spPr>
        <p:txBody>
          <a:bodyPr anchor="ctr">
            <a:normAutofit/>
          </a:bodyPr>
          <a:lstStyle/>
          <a:p>
            <a:r>
              <a:rPr lang="en-US" b="1" i="1"/>
              <a:t>Be Aware of the Requirements Regarding Maintaining a Viable Corporation!</a:t>
            </a:r>
          </a:p>
          <a:p>
            <a:pPr marL="0" indent="0">
              <a:buNone/>
            </a:pPr>
            <a:endParaRPr lang="en-US"/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Should the certificate be amended due to changes in the types of programs?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Is the current address on file with the Division of Corporations?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Are all required reports filed with the appropriate Federal and State agencies?</a:t>
            </a:r>
          </a:p>
        </p:txBody>
      </p:sp>
      <p:sp>
        <p:nvSpPr>
          <p:cNvPr id="11" name="Rectangle 24"/>
          <p:cNvSpPr>
            <a:spLocks noGrp="1" noChangeArrowheads="1"/>
          </p:cNvSpPr>
          <p:nvPr>
            <p:ph type="dt" sz="half" idx="10"/>
          </p:nvPr>
        </p:nvSpPr>
        <p:spPr>
          <a:xfrm>
            <a:off x="7771209" y="6130437"/>
            <a:ext cx="859712" cy="37039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"/>
              <a:t>Revised by Community Action Partnership for Dutchess County, Inc. 11/17/2023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0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0" advClick="0" advTm="20000">
        <p15:prstTrans prst="fallOver"/>
      </p:transition>
    </mc:Choice>
    <mc:Fallback xmlns="">
      <p:transition advClick="0" advTm="20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roup 204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206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219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1" name="Rectangle 230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2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233" name="Rectangle 232">
            <a:extLst>
              <a:ext uri="{FF2B5EF4-FFF2-40B4-BE49-F238E27FC236}">
                <a16:creationId xmlns:a16="http://schemas.microsoft.com/office/drawing/2014/main" id="{22589B50-D615-4630-B6F7-29E99FF2C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B87A83DF-4E7A-4A81-867E-10E29C4BD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583431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209" y="967417"/>
            <a:ext cx="3960345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500">
                <a:solidFill>
                  <a:srgbClr val="FEFFFF"/>
                </a:solidFill>
              </a:rPr>
              <a:t>Thank you for your service.</a:t>
            </a:r>
          </a:p>
        </p:txBody>
      </p:sp>
      <p:sp>
        <p:nvSpPr>
          <p:cNvPr id="204" name="Freeform 27">
            <a:extLst>
              <a:ext uri="{FF2B5EF4-FFF2-40B4-BE49-F238E27FC236}">
                <a16:creationId xmlns:a16="http://schemas.microsoft.com/office/drawing/2014/main" id="{435515D7-4CE9-4558-BA93-E245EFB64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160904" cy="857047"/>
          </a:xfrm>
          <a:custGeom>
            <a:avLst/>
            <a:gdLst>
              <a:gd name="connsiteX0" fmla="*/ 0 w 6881206"/>
              <a:gd name="connsiteY0" fmla="*/ 0 h 857047"/>
              <a:gd name="connsiteX1" fmla="*/ 653445 w 6881206"/>
              <a:gd name="connsiteY1" fmla="*/ 0 h 857047"/>
              <a:gd name="connsiteX2" fmla="*/ 1156123 w 6881206"/>
              <a:gd name="connsiteY2" fmla="*/ 0 h 857047"/>
              <a:gd name="connsiteX3" fmla="*/ 1380221 w 6881206"/>
              <a:gd name="connsiteY3" fmla="*/ 0 h 857047"/>
              <a:gd name="connsiteX4" fmla="*/ 1444324 w 6881206"/>
              <a:gd name="connsiteY4" fmla="*/ 0 h 857047"/>
              <a:gd name="connsiteX5" fmla="*/ 1522072 w 6881206"/>
              <a:gd name="connsiteY5" fmla="*/ 0 h 857047"/>
              <a:gd name="connsiteX6" fmla="*/ 1596570 w 6881206"/>
              <a:gd name="connsiteY6" fmla="*/ 0 h 857047"/>
              <a:gd name="connsiteX7" fmla="*/ 1893047 w 6881206"/>
              <a:gd name="connsiteY7" fmla="*/ 0 h 857047"/>
              <a:gd name="connsiteX8" fmla="*/ 1978260 w 6881206"/>
              <a:gd name="connsiteY8" fmla="*/ 0 h 857047"/>
              <a:gd name="connsiteX9" fmla="*/ 2032793 w 6881206"/>
              <a:gd name="connsiteY9" fmla="*/ 0 h 857047"/>
              <a:gd name="connsiteX10" fmla="*/ 2095032 w 6881206"/>
              <a:gd name="connsiteY10" fmla="*/ 0 h 857047"/>
              <a:gd name="connsiteX11" fmla="*/ 2574748 w 6881206"/>
              <a:gd name="connsiteY11" fmla="*/ 0 h 857047"/>
              <a:gd name="connsiteX12" fmla="*/ 2712413 w 6881206"/>
              <a:gd name="connsiteY12" fmla="*/ 0 h 857047"/>
              <a:gd name="connsiteX13" fmla="*/ 2724164 w 6881206"/>
              <a:gd name="connsiteY13" fmla="*/ 0 h 857047"/>
              <a:gd name="connsiteX14" fmla="*/ 2806423 w 6881206"/>
              <a:gd name="connsiteY14" fmla="*/ 0 h 857047"/>
              <a:gd name="connsiteX15" fmla="*/ 2975563 w 6881206"/>
              <a:gd name="connsiteY15" fmla="*/ 0 h 857047"/>
              <a:gd name="connsiteX16" fmla="*/ 3029696 w 6881206"/>
              <a:gd name="connsiteY16" fmla="*/ 0 h 857047"/>
              <a:gd name="connsiteX17" fmla="*/ 3216247 w 6881206"/>
              <a:gd name="connsiteY17" fmla="*/ 0 h 857047"/>
              <a:gd name="connsiteX18" fmla="*/ 3464491 w 6881206"/>
              <a:gd name="connsiteY18" fmla="*/ 0 h 857047"/>
              <a:gd name="connsiteX19" fmla="*/ 3476820 w 6881206"/>
              <a:gd name="connsiteY19" fmla="*/ 0 h 857047"/>
              <a:gd name="connsiteX20" fmla="*/ 3508932 w 6881206"/>
              <a:gd name="connsiteY20" fmla="*/ 0 h 857047"/>
              <a:gd name="connsiteX21" fmla="*/ 3518154 w 6881206"/>
              <a:gd name="connsiteY21" fmla="*/ 0 h 857047"/>
              <a:gd name="connsiteX22" fmla="*/ 3563124 w 6881206"/>
              <a:gd name="connsiteY22" fmla="*/ 0 h 857047"/>
              <a:gd name="connsiteX23" fmla="*/ 3568615 w 6881206"/>
              <a:gd name="connsiteY23" fmla="*/ 0 h 857047"/>
              <a:gd name="connsiteX24" fmla="*/ 3582711 w 6881206"/>
              <a:gd name="connsiteY24" fmla="*/ 0 h 857047"/>
              <a:gd name="connsiteX25" fmla="*/ 3607047 w 6881206"/>
              <a:gd name="connsiteY25" fmla="*/ 0 h 857047"/>
              <a:gd name="connsiteX26" fmla="*/ 3711363 w 6881206"/>
              <a:gd name="connsiteY26" fmla="*/ 0 h 857047"/>
              <a:gd name="connsiteX27" fmla="*/ 3757936 w 6881206"/>
              <a:gd name="connsiteY27" fmla="*/ 0 h 857047"/>
              <a:gd name="connsiteX28" fmla="*/ 3914505 w 6881206"/>
              <a:gd name="connsiteY28" fmla="*/ 0 h 857047"/>
              <a:gd name="connsiteX29" fmla="*/ 4099165 w 6881206"/>
              <a:gd name="connsiteY29" fmla="*/ 0 h 857047"/>
              <a:gd name="connsiteX30" fmla="*/ 4176573 w 6881206"/>
              <a:gd name="connsiteY30" fmla="*/ 0 h 857047"/>
              <a:gd name="connsiteX31" fmla="*/ 4211043 w 6881206"/>
              <a:gd name="connsiteY31" fmla="*/ 0 h 857047"/>
              <a:gd name="connsiteX32" fmla="*/ 4249415 w 6881206"/>
              <a:gd name="connsiteY32" fmla="*/ 0 h 857047"/>
              <a:gd name="connsiteX33" fmla="*/ 4292911 w 6881206"/>
              <a:gd name="connsiteY33" fmla="*/ 0 h 857047"/>
              <a:gd name="connsiteX34" fmla="*/ 4715176 w 6881206"/>
              <a:gd name="connsiteY34" fmla="*/ 0 h 857047"/>
              <a:gd name="connsiteX35" fmla="*/ 4749035 w 6881206"/>
              <a:gd name="connsiteY35" fmla="*/ 0 h 857047"/>
              <a:gd name="connsiteX36" fmla="*/ 5107279 w 6881206"/>
              <a:gd name="connsiteY36" fmla="*/ 0 h 857047"/>
              <a:gd name="connsiteX37" fmla="*/ 5446306 w 6881206"/>
              <a:gd name="connsiteY37" fmla="*/ 0 h 857047"/>
              <a:gd name="connsiteX38" fmla="*/ 5654500 w 6881206"/>
              <a:gd name="connsiteY38" fmla="*/ 0 h 857047"/>
              <a:gd name="connsiteX39" fmla="*/ 5879355 w 6881206"/>
              <a:gd name="connsiteY39" fmla="*/ 0 h 857047"/>
              <a:gd name="connsiteX40" fmla="*/ 6374171 w 6881206"/>
              <a:gd name="connsiteY40" fmla="*/ 0 h 857047"/>
              <a:gd name="connsiteX41" fmla="*/ 6382691 w 6881206"/>
              <a:gd name="connsiteY41" fmla="*/ 0 h 857047"/>
              <a:gd name="connsiteX42" fmla="*/ 6406881 w 6881206"/>
              <a:gd name="connsiteY42" fmla="*/ 10516 h 857047"/>
              <a:gd name="connsiteX43" fmla="*/ 6411719 w 6881206"/>
              <a:gd name="connsiteY43" fmla="*/ 15774 h 857047"/>
              <a:gd name="connsiteX44" fmla="*/ 6412418 w 6881206"/>
              <a:gd name="connsiteY44" fmla="*/ 16534 h 857047"/>
              <a:gd name="connsiteX45" fmla="*/ 6413765 w 6881206"/>
              <a:gd name="connsiteY45" fmla="*/ 17998 h 857047"/>
              <a:gd name="connsiteX46" fmla="*/ 6418286 w 6881206"/>
              <a:gd name="connsiteY46" fmla="*/ 21854 h 857047"/>
              <a:gd name="connsiteX47" fmla="*/ 6867337 w 6881206"/>
              <a:gd name="connsiteY47" fmla="*/ 404863 h 857047"/>
              <a:gd name="connsiteX48" fmla="*/ 6867337 w 6881206"/>
              <a:gd name="connsiteY48" fmla="*/ 452185 h 857047"/>
              <a:gd name="connsiteX49" fmla="*/ 6491457 w 6881206"/>
              <a:gd name="connsiteY49" fmla="*/ 772784 h 857047"/>
              <a:gd name="connsiteX50" fmla="*/ 6413765 w 6881206"/>
              <a:gd name="connsiteY50" fmla="*/ 839050 h 857047"/>
              <a:gd name="connsiteX51" fmla="*/ 6411719 w 6881206"/>
              <a:gd name="connsiteY51" fmla="*/ 841273 h 857047"/>
              <a:gd name="connsiteX52" fmla="*/ 6406881 w 6881206"/>
              <a:gd name="connsiteY52" fmla="*/ 846531 h 857047"/>
              <a:gd name="connsiteX53" fmla="*/ 6382691 w 6881206"/>
              <a:gd name="connsiteY53" fmla="*/ 857047 h 857047"/>
              <a:gd name="connsiteX54" fmla="*/ 6374171 w 6881206"/>
              <a:gd name="connsiteY54" fmla="*/ 857047 h 857047"/>
              <a:gd name="connsiteX55" fmla="*/ 6368680 w 6881206"/>
              <a:gd name="connsiteY55" fmla="*/ 857047 h 857047"/>
              <a:gd name="connsiteX56" fmla="*/ 6348221 w 6881206"/>
              <a:gd name="connsiteY56" fmla="*/ 857047 h 857047"/>
              <a:gd name="connsiteX57" fmla="*/ 6330248 w 6881206"/>
              <a:gd name="connsiteY57" fmla="*/ 857047 h 857047"/>
              <a:gd name="connsiteX58" fmla="*/ 6266353 w 6881206"/>
              <a:gd name="connsiteY58" fmla="*/ 857047 h 857047"/>
              <a:gd name="connsiteX59" fmla="*/ 6225932 w 6881206"/>
              <a:gd name="connsiteY59" fmla="*/ 857047 h 857047"/>
              <a:gd name="connsiteX60" fmla="*/ 6106926 w 6881206"/>
              <a:gd name="connsiteY60" fmla="*/ 857047 h 857047"/>
              <a:gd name="connsiteX61" fmla="*/ 6022790 w 6881206"/>
              <a:gd name="connsiteY61" fmla="*/ 857047 h 857047"/>
              <a:gd name="connsiteX62" fmla="*/ 5844088 w 6881206"/>
              <a:gd name="connsiteY62" fmla="*/ 857047 h 857047"/>
              <a:gd name="connsiteX63" fmla="*/ 5687880 w 6881206"/>
              <a:gd name="connsiteY63" fmla="*/ 857047 h 857047"/>
              <a:gd name="connsiteX64" fmla="*/ 5451985 w 6881206"/>
              <a:gd name="connsiteY64" fmla="*/ 857047 h 857047"/>
              <a:gd name="connsiteX65" fmla="*/ 5188261 w 6881206"/>
              <a:gd name="connsiteY65" fmla="*/ 857047 h 857047"/>
              <a:gd name="connsiteX66" fmla="*/ 4904764 w 6881206"/>
              <a:gd name="connsiteY66" fmla="*/ 857047 h 857047"/>
              <a:gd name="connsiteX67" fmla="*/ 4490989 w 6881206"/>
              <a:gd name="connsiteY67" fmla="*/ 857047 h 857047"/>
              <a:gd name="connsiteX68" fmla="*/ 4176573 w 6881206"/>
              <a:gd name="connsiteY68" fmla="*/ 857047 h 857047"/>
              <a:gd name="connsiteX69" fmla="*/ 4099165 w 6881206"/>
              <a:gd name="connsiteY69" fmla="*/ 857047 h 857047"/>
              <a:gd name="connsiteX70" fmla="*/ 4089943 w 6881206"/>
              <a:gd name="connsiteY70" fmla="*/ 857047 h 857047"/>
              <a:gd name="connsiteX71" fmla="*/ 4057940 w 6881206"/>
              <a:gd name="connsiteY71" fmla="*/ 857047 h 857047"/>
              <a:gd name="connsiteX72" fmla="*/ 4025386 w 6881206"/>
              <a:gd name="connsiteY72" fmla="*/ 857047 h 857047"/>
              <a:gd name="connsiteX73" fmla="*/ 3850160 w 6881206"/>
              <a:gd name="connsiteY73" fmla="*/ 857047 h 857047"/>
              <a:gd name="connsiteX74" fmla="*/ 3563124 w 6881206"/>
              <a:gd name="connsiteY74" fmla="*/ 857047 h 857047"/>
              <a:gd name="connsiteX75" fmla="*/ 3550795 w 6881206"/>
              <a:gd name="connsiteY75" fmla="*/ 857047 h 857047"/>
              <a:gd name="connsiteX76" fmla="*/ 3508932 w 6881206"/>
              <a:gd name="connsiteY76" fmla="*/ 857047 h 857047"/>
              <a:gd name="connsiteX77" fmla="*/ 3483683 w 6881206"/>
              <a:gd name="connsiteY77" fmla="*/ 857047 h 857047"/>
              <a:gd name="connsiteX78" fmla="*/ 3464491 w 6881206"/>
              <a:gd name="connsiteY78" fmla="*/ 857047 h 857047"/>
              <a:gd name="connsiteX79" fmla="*/ 3452740 w 6881206"/>
              <a:gd name="connsiteY79" fmla="*/ 857047 h 857047"/>
              <a:gd name="connsiteX80" fmla="*/ 3423719 w 6881206"/>
              <a:gd name="connsiteY80" fmla="*/ 857047 h 857047"/>
              <a:gd name="connsiteX81" fmla="*/ 3370481 w 6881206"/>
              <a:gd name="connsiteY81" fmla="*/ 857047 h 857047"/>
              <a:gd name="connsiteX82" fmla="*/ 3306946 w 6881206"/>
              <a:gd name="connsiteY82" fmla="*/ 857047 h 857047"/>
              <a:gd name="connsiteX83" fmla="*/ 3147208 w 6881206"/>
              <a:gd name="connsiteY83" fmla="*/ 857047 h 857047"/>
              <a:gd name="connsiteX84" fmla="*/ 3114429 w 6881206"/>
              <a:gd name="connsiteY84" fmla="*/ 857047 h 857047"/>
              <a:gd name="connsiteX85" fmla="*/ 2960658 w 6881206"/>
              <a:gd name="connsiteY85" fmla="*/ 857047 h 857047"/>
              <a:gd name="connsiteX86" fmla="*/ 2827230 w 6881206"/>
              <a:gd name="connsiteY86" fmla="*/ 857047 h 857047"/>
              <a:gd name="connsiteX87" fmla="*/ 2712413 w 6881206"/>
              <a:gd name="connsiteY87" fmla="*/ 857047 h 857047"/>
              <a:gd name="connsiteX88" fmla="*/ 2680242 w 6881206"/>
              <a:gd name="connsiteY88" fmla="*/ 857047 h 857047"/>
              <a:gd name="connsiteX89" fmla="*/ 2603835 w 6881206"/>
              <a:gd name="connsiteY89" fmla="*/ 857047 h 857047"/>
              <a:gd name="connsiteX90" fmla="*/ 2455042 w 6881206"/>
              <a:gd name="connsiteY90" fmla="*/ 857047 h 857047"/>
              <a:gd name="connsiteX91" fmla="*/ 2426415 w 6881206"/>
              <a:gd name="connsiteY91" fmla="*/ 857047 h 857047"/>
              <a:gd name="connsiteX92" fmla="*/ 2209736 w 6881206"/>
              <a:gd name="connsiteY92" fmla="*/ 857047 h 857047"/>
              <a:gd name="connsiteX93" fmla="*/ 1893047 w 6881206"/>
              <a:gd name="connsiteY93" fmla="*/ 857047 h 857047"/>
              <a:gd name="connsiteX94" fmla="*/ 1885034 w 6881206"/>
              <a:gd name="connsiteY94" fmla="*/ 857047 h 857047"/>
              <a:gd name="connsiteX95" fmla="*/ 1843786 w 6881206"/>
              <a:gd name="connsiteY95" fmla="*/ 857047 h 857047"/>
              <a:gd name="connsiteX96" fmla="*/ 1828944 w 6881206"/>
              <a:gd name="connsiteY96" fmla="*/ 857047 h 857047"/>
              <a:gd name="connsiteX97" fmla="*/ 1380221 w 6881206"/>
              <a:gd name="connsiteY97" fmla="*/ 857047 h 857047"/>
              <a:gd name="connsiteX98" fmla="*/ 1333065 w 6881206"/>
              <a:gd name="connsiteY98" fmla="*/ 857047 h 857047"/>
              <a:gd name="connsiteX99" fmla="*/ 653445 w 6881206"/>
              <a:gd name="connsiteY99" fmla="*/ 857047 h 857047"/>
              <a:gd name="connsiteX100" fmla="*/ 0 w 6881206"/>
              <a:gd name="connsiteY100" fmla="*/ 857047 h 857047"/>
              <a:gd name="connsiteX101" fmla="*/ 0 w 6881206"/>
              <a:gd name="connsiteY101" fmla="*/ 0 h 85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881206" h="857047">
                <a:moveTo>
                  <a:pt x="0" y="0"/>
                </a:moveTo>
                <a:cubicBezTo>
                  <a:pt x="0" y="0"/>
                  <a:pt x="0" y="0"/>
                  <a:pt x="653445" y="0"/>
                </a:cubicBezTo>
                <a:cubicBezTo>
                  <a:pt x="653445" y="0"/>
                  <a:pt x="653445" y="0"/>
                  <a:pt x="1156123" y="0"/>
                </a:cubicBezTo>
                <a:lnTo>
                  <a:pt x="1380221" y="0"/>
                </a:lnTo>
                <a:cubicBezTo>
                  <a:pt x="1380221" y="0"/>
                  <a:pt x="1380221" y="0"/>
                  <a:pt x="1444324" y="0"/>
                </a:cubicBezTo>
                <a:lnTo>
                  <a:pt x="1522072" y="0"/>
                </a:lnTo>
                <a:lnTo>
                  <a:pt x="1596570" y="0"/>
                </a:lnTo>
                <a:cubicBezTo>
                  <a:pt x="1668686" y="0"/>
                  <a:pt x="1764840" y="0"/>
                  <a:pt x="1893047" y="0"/>
                </a:cubicBezTo>
                <a:cubicBezTo>
                  <a:pt x="1893047" y="0"/>
                  <a:pt x="1893047" y="0"/>
                  <a:pt x="1978260" y="0"/>
                </a:cubicBezTo>
                <a:lnTo>
                  <a:pt x="2032793" y="0"/>
                </a:lnTo>
                <a:lnTo>
                  <a:pt x="2095032" y="0"/>
                </a:lnTo>
                <a:cubicBezTo>
                  <a:pt x="2196025" y="0"/>
                  <a:pt x="2347515" y="0"/>
                  <a:pt x="2574748" y="0"/>
                </a:cubicBezTo>
                <a:lnTo>
                  <a:pt x="2712413" y="0"/>
                </a:lnTo>
                <a:lnTo>
                  <a:pt x="2724164" y="0"/>
                </a:lnTo>
                <a:lnTo>
                  <a:pt x="2806423" y="0"/>
                </a:lnTo>
                <a:lnTo>
                  <a:pt x="2975563" y="0"/>
                </a:lnTo>
                <a:lnTo>
                  <a:pt x="3029696" y="0"/>
                </a:lnTo>
                <a:lnTo>
                  <a:pt x="3216247" y="0"/>
                </a:lnTo>
                <a:lnTo>
                  <a:pt x="3464491" y="0"/>
                </a:lnTo>
                <a:lnTo>
                  <a:pt x="3476820" y="0"/>
                </a:lnTo>
                <a:lnTo>
                  <a:pt x="3508932" y="0"/>
                </a:lnTo>
                <a:cubicBezTo>
                  <a:pt x="3508932" y="0"/>
                  <a:pt x="3508932" y="0"/>
                  <a:pt x="3518154" y="0"/>
                </a:cubicBezTo>
                <a:lnTo>
                  <a:pt x="3563124" y="0"/>
                </a:lnTo>
                <a:lnTo>
                  <a:pt x="3568615" y="0"/>
                </a:lnTo>
                <a:lnTo>
                  <a:pt x="3582711" y="0"/>
                </a:lnTo>
                <a:lnTo>
                  <a:pt x="3607047" y="0"/>
                </a:lnTo>
                <a:lnTo>
                  <a:pt x="3711363" y="0"/>
                </a:lnTo>
                <a:lnTo>
                  <a:pt x="3757936" y="0"/>
                </a:lnTo>
                <a:lnTo>
                  <a:pt x="3914505" y="0"/>
                </a:lnTo>
                <a:lnTo>
                  <a:pt x="4099165" y="0"/>
                </a:lnTo>
                <a:cubicBezTo>
                  <a:pt x="4099165" y="0"/>
                  <a:pt x="4099165" y="0"/>
                  <a:pt x="4176573" y="0"/>
                </a:cubicBezTo>
                <a:cubicBezTo>
                  <a:pt x="4176573" y="0"/>
                  <a:pt x="4176573" y="0"/>
                  <a:pt x="4211043" y="0"/>
                </a:cubicBezTo>
                <a:lnTo>
                  <a:pt x="4249415" y="0"/>
                </a:lnTo>
                <a:lnTo>
                  <a:pt x="4292911" y="0"/>
                </a:lnTo>
                <a:cubicBezTo>
                  <a:pt x="4370470" y="0"/>
                  <a:pt x="4499735" y="0"/>
                  <a:pt x="4715176" y="0"/>
                </a:cubicBezTo>
                <a:lnTo>
                  <a:pt x="4749035" y="0"/>
                </a:lnTo>
                <a:lnTo>
                  <a:pt x="5107279" y="0"/>
                </a:lnTo>
                <a:lnTo>
                  <a:pt x="5446306" y="0"/>
                </a:lnTo>
                <a:lnTo>
                  <a:pt x="5654500" y="0"/>
                </a:lnTo>
                <a:lnTo>
                  <a:pt x="5879355" y="0"/>
                </a:lnTo>
                <a:lnTo>
                  <a:pt x="6374171" y="0"/>
                </a:lnTo>
                <a:lnTo>
                  <a:pt x="6382691" y="0"/>
                </a:lnTo>
                <a:cubicBezTo>
                  <a:pt x="6392367" y="0"/>
                  <a:pt x="6402043" y="5258"/>
                  <a:pt x="6406881" y="10516"/>
                </a:cubicBezTo>
                <a:cubicBezTo>
                  <a:pt x="6406881" y="10516"/>
                  <a:pt x="6411719" y="10516"/>
                  <a:pt x="6411719" y="15774"/>
                </a:cubicBezTo>
                <a:cubicBezTo>
                  <a:pt x="6411719" y="15774"/>
                  <a:pt x="6411719" y="15774"/>
                  <a:pt x="6412418" y="16534"/>
                </a:cubicBezTo>
                <a:lnTo>
                  <a:pt x="6413765" y="17998"/>
                </a:lnTo>
                <a:lnTo>
                  <a:pt x="6418286" y="21854"/>
                </a:lnTo>
                <a:cubicBezTo>
                  <a:pt x="6439669" y="40092"/>
                  <a:pt x="6525203" y="113046"/>
                  <a:pt x="6867337" y="404863"/>
                </a:cubicBezTo>
                <a:cubicBezTo>
                  <a:pt x="6885830" y="415379"/>
                  <a:pt x="6885830" y="436411"/>
                  <a:pt x="6867337" y="452185"/>
                </a:cubicBezTo>
                <a:cubicBezTo>
                  <a:pt x="6867337" y="452185"/>
                  <a:pt x="6867337" y="452185"/>
                  <a:pt x="6491457" y="772784"/>
                </a:cubicBezTo>
                <a:lnTo>
                  <a:pt x="6413765" y="839050"/>
                </a:lnTo>
                <a:lnTo>
                  <a:pt x="6411719" y="841273"/>
                </a:lnTo>
                <a:cubicBezTo>
                  <a:pt x="6411719" y="841273"/>
                  <a:pt x="6406881" y="841273"/>
                  <a:pt x="6406881" y="846531"/>
                </a:cubicBezTo>
                <a:cubicBezTo>
                  <a:pt x="6402043" y="851789"/>
                  <a:pt x="6392367" y="857047"/>
                  <a:pt x="6382691" y="857047"/>
                </a:cubicBezTo>
                <a:lnTo>
                  <a:pt x="6374171" y="857047"/>
                </a:lnTo>
                <a:lnTo>
                  <a:pt x="6368680" y="857047"/>
                </a:lnTo>
                <a:lnTo>
                  <a:pt x="6348221" y="857047"/>
                </a:lnTo>
                <a:lnTo>
                  <a:pt x="6330248" y="857047"/>
                </a:lnTo>
                <a:lnTo>
                  <a:pt x="6266353" y="857047"/>
                </a:lnTo>
                <a:lnTo>
                  <a:pt x="6225932" y="857047"/>
                </a:lnTo>
                <a:lnTo>
                  <a:pt x="6106926" y="857047"/>
                </a:lnTo>
                <a:lnTo>
                  <a:pt x="6022790" y="857047"/>
                </a:lnTo>
                <a:lnTo>
                  <a:pt x="5844088" y="857047"/>
                </a:lnTo>
                <a:lnTo>
                  <a:pt x="5687880" y="857047"/>
                </a:lnTo>
                <a:lnTo>
                  <a:pt x="5451985" y="857047"/>
                </a:lnTo>
                <a:lnTo>
                  <a:pt x="5188261" y="857047"/>
                </a:lnTo>
                <a:lnTo>
                  <a:pt x="4904764" y="857047"/>
                </a:lnTo>
                <a:lnTo>
                  <a:pt x="4490989" y="857047"/>
                </a:lnTo>
                <a:lnTo>
                  <a:pt x="4176573" y="857047"/>
                </a:lnTo>
                <a:cubicBezTo>
                  <a:pt x="4176573" y="857047"/>
                  <a:pt x="4176573" y="857047"/>
                  <a:pt x="4099165" y="857047"/>
                </a:cubicBezTo>
                <a:cubicBezTo>
                  <a:pt x="4099165" y="857047"/>
                  <a:pt x="4099165" y="857047"/>
                  <a:pt x="4089943" y="857047"/>
                </a:cubicBezTo>
                <a:lnTo>
                  <a:pt x="4057940" y="857047"/>
                </a:lnTo>
                <a:lnTo>
                  <a:pt x="4025386" y="857047"/>
                </a:lnTo>
                <a:cubicBezTo>
                  <a:pt x="3988496" y="857047"/>
                  <a:pt x="3933162" y="857047"/>
                  <a:pt x="3850160" y="857047"/>
                </a:cubicBezTo>
                <a:lnTo>
                  <a:pt x="3563124" y="857047"/>
                </a:lnTo>
                <a:lnTo>
                  <a:pt x="3550795" y="857047"/>
                </a:lnTo>
                <a:lnTo>
                  <a:pt x="3508932" y="857047"/>
                </a:lnTo>
                <a:cubicBezTo>
                  <a:pt x="3508932" y="857047"/>
                  <a:pt x="3508932" y="857047"/>
                  <a:pt x="3483683" y="857047"/>
                </a:cubicBezTo>
                <a:lnTo>
                  <a:pt x="3464491" y="857047"/>
                </a:lnTo>
                <a:lnTo>
                  <a:pt x="3452740" y="857047"/>
                </a:lnTo>
                <a:lnTo>
                  <a:pt x="3423719" y="857047"/>
                </a:lnTo>
                <a:lnTo>
                  <a:pt x="3370481" y="857047"/>
                </a:lnTo>
                <a:lnTo>
                  <a:pt x="3306946" y="857047"/>
                </a:lnTo>
                <a:lnTo>
                  <a:pt x="3147208" y="857047"/>
                </a:lnTo>
                <a:lnTo>
                  <a:pt x="3114429" y="857047"/>
                </a:lnTo>
                <a:lnTo>
                  <a:pt x="2960658" y="857047"/>
                </a:lnTo>
                <a:lnTo>
                  <a:pt x="2827230" y="857047"/>
                </a:lnTo>
                <a:lnTo>
                  <a:pt x="2712413" y="857047"/>
                </a:lnTo>
                <a:lnTo>
                  <a:pt x="2680242" y="857047"/>
                </a:lnTo>
                <a:lnTo>
                  <a:pt x="2603835" y="857047"/>
                </a:lnTo>
                <a:lnTo>
                  <a:pt x="2455042" y="857047"/>
                </a:lnTo>
                <a:lnTo>
                  <a:pt x="2426415" y="857047"/>
                </a:lnTo>
                <a:lnTo>
                  <a:pt x="2209736" y="857047"/>
                </a:lnTo>
                <a:lnTo>
                  <a:pt x="1893047" y="857047"/>
                </a:lnTo>
                <a:cubicBezTo>
                  <a:pt x="1893047" y="857047"/>
                  <a:pt x="1893047" y="857047"/>
                  <a:pt x="1885034" y="857047"/>
                </a:cubicBezTo>
                <a:lnTo>
                  <a:pt x="1843786" y="857047"/>
                </a:lnTo>
                <a:lnTo>
                  <a:pt x="1828944" y="857047"/>
                </a:lnTo>
                <a:cubicBezTo>
                  <a:pt x="1764840" y="857047"/>
                  <a:pt x="1636634" y="857047"/>
                  <a:pt x="1380221" y="857047"/>
                </a:cubicBezTo>
                <a:lnTo>
                  <a:pt x="1333065" y="857047"/>
                </a:lnTo>
                <a:cubicBezTo>
                  <a:pt x="1136016" y="857047"/>
                  <a:pt x="910816" y="857047"/>
                  <a:pt x="653445" y="857047"/>
                </a:cubicBezTo>
                <a:cubicBezTo>
                  <a:pt x="653445" y="857047"/>
                  <a:pt x="653445" y="857047"/>
                  <a:pt x="0" y="857047"/>
                </a:cubicBezTo>
                <a:cubicBezTo>
                  <a:pt x="0" y="857047"/>
                  <a:pt x="0" y="85704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985" y="5004909"/>
            <a:ext cx="4166791" cy="88904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400" dirty="0">
                <a:solidFill>
                  <a:srgbClr val="FEFFFF"/>
                </a:solidFill>
              </a:rPr>
              <a:t>Welcome to Board Service for Community Action Partnership for Dutchess County, Inc.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8057" y="5202719"/>
            <a:ext cx="487882" cy="5176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spcAft>
                <a:spcPts val="600"/>
              </a:spcAft>
            </a:pPr>
            <a:fld id="{47CF39A1-7F44-4C07-8AD8-9483635F7329}" type="slidenum">
              <a:rPr lang="en-US" smtClean="0">
                <a:latin typeface="+mn-lt"/>
              </a:rPr>
              <a:pPr eaLnBrk="1" hangingPunct="1">
                <a:spcAft>
                  <a:spcPts val="600"/>
                </a:spcAft>
              </a:pPr>
              <a:t>16</a:t>
            </a:fld>
            <a:endParaRPr lang="en-US">
              <a:latin typeface="+mn-lt"/>
            </a:endParaRPr>
          </a:p>
        </p:txBody>
      </p:sp>
      <p:pic>
        <p:nvPicPr>
          <p:cNvPr id="11" name="Picture Placeholder 10" descr="A logo for a community action partnership&#10;&#10;Description automatically generated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" r="-2" b="1138"/>
          <a:stretch/>
        </p:blipFill>
        <p:spPr>
          <a:xfrm>
            <a:off x="5306058" y="2527963"/>
            <a:ext cx="3115313" cy="179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09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0" advClick="0" advTm="20000">
        <p15:prstTrans prst="fallOver"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Rectangle 7176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44919" y="3101093"/>
            <a:ext cx="1840539" cy="3029344"/>
          </a:xfrm>
        </p:spPr>
        <p:txBody>
          <a:bodyPr>
            <a:norm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CSBG OVERVIEW</a:t>
            </a:r>
            <a:br>
              <a:rPr lang="en-US" sz="2000" b="1">
                <a:solidFill>
                  <a:schemeClr val="bg1"/>
                </a:solidFill>
              </a:rPr>
            </a:br>
            <a:r>
              <a:rPr lang="en-US" sz="2000" b="1">
                <a:solidFill>
                  <a:schemeClr val="bg1"/>
                </a:solidFill>
              </a:rPr>
              <a:t>COMMUNITY ACTION AGENCIES</a:t>
            </a:r>
          </a:p>
        </p:txBody>
      </p:sp>
      <p:sp>
        <p:nvSpPr>
          <p:cNvPr id="7179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179901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88" y="3259287"/>
            <a:ext cx="584825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0297DCF-1204-439E-898C-A05E9ADB76EF}" type="slidenum">
              <a:rPr lang="en-US" sz="19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 sz="1900">
              <a:solidFill>
                <a:srgbClr val="FFFFFF"/>
              </a:solidFill>
            </a:endParaRPr>
          </a:p>
        </p:txBody>
      </p:sp>
      <p:sp useBgFill="1">
        <p:nvSpPr>
          <p:cNvPr id="7181" name="Rectangle 7180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802" y="0"/>
            <a:ext cx="55471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771209" y="6130437"/>
            <a:ext cx="859712" cy="37039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00"/>
              <a:t>Revised by Community Action Partnership for Dutchess County, Inc. 11/17/2023</a:t>
            </a:r>
          </a:p>
        </p:txBody>
      </p:sp>
      <p:graphicFrame>
        <p:nvGraphicFramePr>
          <p:cNvPr id="7173" name="Rectangle 3">
            <a:extLst>
              <a:ext uri="{FF2B5EF4-FFF2-40B4-BE49-F238E27FC236}">
                <a16:creationId xmlns:a16="http://schemas.microsoft.com/office/drawing/2014/main" id="{69CF58A7-9B39-7A6F-F171-5F53980F1E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7912491"/>
              </p:ext>
            </p:extLst>
          </p:nvPr>
        </p:nvGraphicFramePr>
        <p:xfrm>
          <a:off x="3534858" y="641551"/>
          <a:ext cx="5124159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0" advClick="0" advTm="20000">
        <p15:prstTrans prst="fallOver"/>
      </p:transition>
    </mc:Choice>
    <mc:Fallback xmlns="">
      <p:transition advClick="0" advTm="2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8" name="Rectangle 8207">
            <a:extLst>
              <a:ext uri="{FF2B5EF4-FFF2-40B4-BE49-F238E27FC236}">
                <a16:creationId xmlns:a16="http://schemas.microsoft.com/office/drawing/2014/main" id="{39EE869B-085D-43B3-AED8-9B0655612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210" name="Rectangle 8209">
            <a:extLst>
              <a:ext uri="{FF2B5EF4-FFF2-40B4-BE49-F238E27FC236}">
                <a16:creationId xmlns:a16="http://schemas.microsoft.com/office/drawing/2014/main" id="{C54E744A-A072-47AF-981A-3718617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172199" cy="6858000"/>
          </a:xfrm>
          <a:prstGeom prst="rect">
            <a:avLst/>
          </a:prstGeom>
          <a:solidFill>
            <a:schemeClr val="tx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8197" name="Picture 8196" descr="Conference room table">
            <a:extLst>
              <a:ext uri="{FF2B5EF4-FFF2-40B4-BE49-F238E27FC236}">
                <a16:creationId xmlns:a16="http://schemas.microsoft.com/office/drawing/2014/main" id="{EDE342AB-0185-90A2-AF1F-7DEFB7F1BD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909" r="2415"/>
          <a:stretch/>
        </p:blipFill>
        <p:spPr>
          <a:xfrm>
            <a:off x="6172198" y="10"/>
            <a:ext cx="2971801" cy="6857990"/>
          </a:xfrm>
          <a:prstGeom prst="rect">
            <a:avLst/>
          </a:prstGeom>
        </p:spPr>
      </p:pic>
      <p:sp>
        <p:nvSpPr>
          <p:cNvPr id="8212" name="Freeform 5">
            <a:extLst>
              <a:ext uri="{FF2B5EF4-FFF2-40B4-BE49-F238E27FC236}">
                <a16:creationId xmlns:a16="http://schemas.microsoft.com/office/drawing/2014/main" id="{F0254341-1068-4FB7-8AEF-220C6EB41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787400"/>
            <a:ext cx="5359399" cy="778933"/>
          </a:xfrm>
        </p:spPr>
        <p:txBody>
          <a:bodyPr anchor="ctr">
            <a:normAutofit/>
          </a:bodyPr>
          <a:lstStyle/>
          <a:p>
            <a:r>
              <a:rPr lang="en-US" sz="2800" b="1">
                <a:solidFill>
                  <a:srgbClr val="FEFFFF"/>
                </a:solidFill>
              </a:rPr>
              <a:t>TRIPARTITE BOARD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78906" y="982516"/>
            <a:ext cx="584825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A33FCF5-BF3F-43CC-AD73-8DFAC8F70F8B}" type="slidenum">
              <a:rPr lang="en-US" sz="190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 sz="190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06399" y="2032000"/>
            <a:ext cx="5359400" cy="38792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FEFFFF"/>
                </a:solidFill>
              </a:rPr>
              <a:t>The CSBG program must be administered through a tripartite board.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FEFFFF"/>
                </a:solidFill>
              </a:rPr>
              <a:t>The Board must fully participate in the development, planning, implementation and evaluation of the programs.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FEFFFF"/>
                </a:solidFill>
              </a:rPr>
              <a:t>The members must be selected by the agency.  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771209" y="6130437"/>
            <a:ext cx="859712" cy="3703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00">
                <a:solidFill>
                  <a:srgbClr val="FEFFFF"/>
                </a:solidFill>
              </a:rPr>
              <a:t>Revised by Community Action Partnership for Dutchess County, Inc 11/17/2023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0" advClick="0" advTm="20000">
        <p15:prstTrans prst="fallOver"/>
      </p:transition>
    </mc:Choice>
    <mc:Fallback xmlns="">
      <p:transition advClick="0" advTm="2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2" name="Rectangle 9261">
            <a:extLst>
              <a:ext uri="{FF2B5EF4-FFF2-40B4-BE49-F238E27FC236}">
                <a16:creationId xmlns:a16="http://schemas.microsoft.com/office/drawing/2014/main" id="{37B5A23F-7276-435D-91DA-09104D777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016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64" name="Rectangle 9263">
            <a:extLst>
              <a:ext uri="{FF2B5EF4-FFF2-40B4-BE49-F238E27FC236}">
                <a16:creationId xmlns:a16="http://schemas.microsoft.com/office/drawing/2014/main" id="{2F3ECD7F-BF61-4CB1-AA15-464BB771E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66" name="Rectangle 9265">
            <a:extLst>
              <a:ext uri="{FF2B5EF4-FFF2-40B4-BE49-F238E27FC236}">
                <a16:creationId xmlns:a16="http://schemas.microsoft.com/office/drawing/2014/main" id="{966F1B29-3A08-4DB7-9F92-4C09B3BCF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172199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268" name="Freeform 5">
            <a:extLst>
              <a:ext uri="{FF2B5EF4-FFF2-40B4-BE49-F238E27FC236}">
                <a16:creationId xmlns:a16="http://schemas.microsoft.com/office/drawing/2014/main" id="{44A5AAD1-9616-4E1C-B3AC-E5497A6A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787400"/>
            <a:ext cx="5359399" cy="77893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>
                <a:solidFill>
                  <a:srgbClr val="FEFFFF"/>
                </a:solidFill>
              </a:rPr>
              <a:t>BOARD COMPOSITION</a:t>
            </a:r>
            <a:br>
              <a:rPr lang="en-US" sz="2400" b="1">
                <a:solidFill>
                  <a:srgbClr val="FEFFFF"/>
                </a:solidFill>
              </a:rPr>
            </a:br>
            <a:r>
              <a:rPr lang="en-US" sz="2400" b="1">
                <a:solidFill>
                  <a:srgbClr val="FEFFFF"/>
                </a:solidFill>
              </a:rPr>
              <a:t>PUBLIC OFFICIALS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78906" y="982516"/>
            <a:ext cx="584825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24CB7BB1-DBFA-49B8-BBED-0A60B2997412}" type="slidenum">
              <a:rPr lang="en-US" sz="190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 sz="190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06399" y="2032000"/>
            <a:ext cx="5359400" cy="38792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FEFFFF"/>
                </a:solidFill>
              </a:rPr>
              <a:t>One-third of the members are elected public officials, holding office on the date of selection, or their representatives. </a:t>
            </a:r>
          </a:p>
        </p:txBody>
      </p:sp>
      <p:pic>
        <p:nvPicPr>
          <p:cNvPr id="9221" name="Picture 9220" descr="Outdoor warehouse">
            <a:extLst>
              <a:ext uri="{FF2B5EF4-FFF2-40B4-BE49-F238E27FC236}">
                <a16:creationId xmlns:a16="http://schemas.microsoft.com/office/drawing/2014/main" id="{BA97820E-4058-DE8E-921B-15B5D35E65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42" r="38587"/>
          <a:stretch/>
        </p:blipFill>
        <p:spPr>
          <a:xfrm>
            <a:off x="6673954" y="2032000"/>
            <a:ext cx="1973125" cy="3862496"/>
          </a:xfrm>
          <a:prstGeom prst="rect">
            <a:avLst/>
          </a:prstGeom>
        </p:spPr>
      </p:pic>
      <p:sp>
        <p:nvSpPr>
          <p:cNvPr id="11" name="Rectangle 24"/>
          <p:cNvSpPr>
            <a:spLocks noGrp="1" noChangeArrowheads="1"/>
          </p:cNvSpPr>
          <p:nvPr>
            <p:ph type="dt" sz="half" idx="10"/>
          </p:nvPr>
        </p:nvSpPr>
        <p:spPr>
          <a:xfrm>
            <a:off x="7771209" y="6130437"/>
            <a:ext cx="859712" cy="3703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00"/>
              <a:t>Revised by Community Action Partnership for Dutchess County, Inc 11/17/2023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0" advClick="0" advTm="6000">
        <p15:prstTrans prst="fallOver"/>
      </p:transition>
    </mc:Choice>
    <mc:Fallback xmlns="">
      <p:transition advClick="0" advTm="6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39EE869B-085D-43B3-AED8-9B0655612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54E744A-A072-47AF-981A-3718617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172199" cy="6858000"/>
          </a:xfrm>
          <a:prstGeom prst="rect">
            <a:avLst/>
          </a:prstGeom>
          <a:solidFill>
            <a:schemeClr val="tx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9" name="Picture 8" descr="Colourful carved figures of humans">
            <a:extLst>
              <a:ext uri="{FF2B5EF4-FFF2-40B4-BE49-F238E27FC236}">
                <a16:creationId xmlns:a16="http://schemas.microsoft.com/office/drawing/2014/main" id="{75FC8538-F169-525E-8254-56EC3082A7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08" r="34317" b="-1"/>
          <a:stretch/>
        </p:blipFill>
        <p:spPr>
          <a:xfrm>
            <a:off x="6172198" y="10"/>
            <a:ext cx="2971801" cy="6857990"/>
          </a:xfrm>
          <a:prstGeom prst="rect">
            <a:avLst/>
          </a:prstGeom>
        </p:spPr>
      </p:pic>
      <p:sp>
        <p:nvSpPr>
          <p:cNvPr id="52" name="Freeform 5">
            <a:extLst>
              <a:ext uri="{FF2B5EF4-FFF2-40B4-BE49-F238E27FC236}">
                <a16:creationId xmlns:a16="http://schemas.microsoft.com/office/drawing/2014/main" id="{F0254341-1068-4FB7-8AEF-220C6EB41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787400"/>
            <a:ext cx="5359399" cy="77893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rgbClr val="FEFFFF"/>
                </a:solidFill>
              </a:rPr>
              <a:t>CONSUMERS OF COMMUNITY ACTION’S SERVICES OR THEIR REPRESENTATIVES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878906" y="982516"/>
            <a:ext cx="584825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B0900B8-37A6-41E6-8EDF-B05A42E61401}" type="slidenum">
              <a:rPr lang="en-US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 sz="19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399" y="2032000"/>
            <a:ext cx="5359400" cy="387922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EFFFF"/>
                </a:solidFill>
              </a:rPr>
              <a:t>Consumers or their representatives must be:</a:t>
            </a:r>
          </a:p>
          <a:p>
            <a:pPr marL="0" indent="0">
              <a:buNone/>
            </a:pPr>
            <a:endParaRPr lang="en-US">
              <a:solidFill>
                <a:srgbClr val="FEFFFF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FEFFFF"/>
                </a:solidFill>
              </a:rPr>
              <a:t>Not less than 1/3 of the board membership,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FEFFFF"/>
                </a:solidFill>
              </a:rPr>
              <a:t>Must be chosen by a democratic selection process,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FEFFFF"/>
                </a:solidFill>
              </a:rPr>
              <a:t>Must be representative of the individuals and families served and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FEFFFF"/>
                </a:solidFill>
              </a:rPr>
              <a:t>If a member is selected to represent a specific neighborhood, the member must live in the neighborhood represented.</a:t>
            </a:r>
          </a:p>
          <a:p>
            <a:pPr lvl="1"/>
            <a:endParaRPr lang="en-US">
              <a:solidFill>
                <a:srgbClr val="FE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1209" y="6130437"/>
            <a:ext cx="859712" cy="3703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00">
                <a:solidFill>
                  <a:srgbClr val="FEFFFF"/>
                </a:solidFill>
              </a:rPr>
              <a:t>Revised by Community Action Partnership for Dutchess County Inc. 11/17/2023</a:t>
            </a:r>
          </a:p>
        </p:txBody>
      </p:sp>
    </p:spTree>
    <p:extLst>
      <p:ext uri="{BB962C8B-B14F-4D97-AF65-F5344CB8AC3E}">
        <p14:creationId xmlns:p14="http://schemas.microsoft.com/office/powerpoint/2010/main" val="26327763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0" advClick="0" advTm="20000">
        <p15:prstTrans prst="fallOver"/>
      </p:transition>
    </mc:Choice>
    <mc:Fallback xmlns="">
      <p:transition advClick="0" advTm="2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80" name="Rectangle 11279">
            <a:extLst>
              <a:ext uri="{FF2B5EF4-FFF2-40B4-BE49-F238E27FC236}">
                <a16:creationId xmlns:a16="http://schemas.microsoft.com/office/drawing/2014/main" id="{39EE869B-085D-43B3-AED8-9B0655612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282" name="Rectangle 11281">
            <a:extLst>
              <a:ext uri="{FF2B5EF4-FFF2-40B4-BE49-F238E27FC236}">
                <a16:creationId xmlns:a16="http://schemas.microsoft.com/office/drawing/2014/main" id="{C54E744A-A072-47AF-981A-3718617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172199" cy="6858000"/>
          </a:xfrm>
          <a:prstGeom prst="rect">
            <a:avLst/>
          </a:prstGeom>
          <a:solidFill>
            <a:schemeClr val="tx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1269" name="Picture 11268" descr="Sea of white umbrellas with one blue one in the crowd">
            <a:extLst>
              <a:ext uri="{FF2B5EF4-FFF2-40B4-BE49-F238E27FC236}">
                <a16:creationId xmlns:a16="http://schemas.microsoft.com/office/drawing/2014/main" id="{C96664E5-1B80-DAED-33DD-399D9174EC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758" r="25434" b="1"/>
          <a:stretch/>
        </p:blipFill>
        <p:spPr>
          <a:xfrm>
            <a:off x="6172198" y="10"/>
            <a:ext cx="2971801" cy="6857990"/>
          </a:xfrm>
          <a:prstGeom prst="rect">
            <a:avLst/>
          </a:prstGeom>
        </p:spPr>
      </p:pic>
      <p:sp>
        <p:nvSpPr>
          <p:cNvPr id="11284" name="Freeform 5">
            <a:extLst>
              <a:ext uri="{FF2B5EF4-FFF2-40B4-BE49-F238E27FC236}">
                <a16:creationId xmlns:a16="http://schemas.microsoft.com/office/drawing/2014/main" id="{F0254341-1068-4FB7-8AEF-220C6EB41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787400"/>
            <a:ext cx="5359399" cy="778933"/>
          </a:xfrm>
        </p:spPr>
        <p:txBody>
          <a:bodyPr anchor="ctr">
            <a:normAutofit/>
          </a:bodyPr>
          <a:lstStyle/>
          <a:p>
            <a:r>
              <a:rPr lang="en-US" sz="2800">
                <a:solidFill>
                  <a:srgbClr val="FEFFFF"/>
                </a:solidFill>
              </a:rPr>
              <a:t>PRIVATE SECTOR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78906" y="982516"/>
            <a:ext cx="584825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6814DF7-9930-47BB-8BED-58FF296857F6}" type="slidenum">
              <a:rPr lang="en-US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 sz="19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06399" y="2032000"/>
            <a:ext cx="5359400" cy="387922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EFFFF"/>
                </a:solidFill>
              </a:rPr>
              <a:t>MUST BE MEMBERS OR OFFICIALS OF:</a:t>
            </a:r>
          </a:p>
          <a:p>
            <a:endParaRPr lang="en-US">
              <a:solidFill>
                <a:srgbClr val="FEFFFF"/>
              </a:solidFill>
            </a:endParaRPr>
          </a:p>
          <a:p>
            <a:pPr lvl="1"/>
            <a:r>
              <a:rPr lang="en-US">
                <a:solidFill>
                  <a:srgbClr val="FEFFFF"/>
                </a:solidFill>
              </a:rPr>
              <a:t>Business</a:t>
            </a:r>
          </a:p>
          <a:p>
            <a:pPr lvl="1"/>
            <a:r>
              <a:rPr lang="en-US">
                <a:solidFill>
                  <a:srgbClr val="FEFFFF"/>
                </a:solidFill>
              </a:rPr>
              <a:t>Industry</a:t>
            </a:r>
          </a:p>
          <a:p>
            <a:pPr lvl="1"/>
            <a:r>
              <a:rPr lang="en-US">
                <a:solidFill>
                  <a:srgbClr val="FEFFFF"/>
                </a:solidFill>
              </a:rPr>
              <a:t>Labor</a:t>
            </a:r>
          </a:p>
          <a:p>
            <a:pPr lvl="1"/>
            <a:r>
              <a:rPr lang="en-US">
                <a:solidFill>
                  <a:srgbClr val="FEFFFF"/>
                </a:solidFill>
              </a:rPr>
              <a:t>Religious Organization</a:t>
            </a:r>
          </a:p>
          <a:p>
            <a:pPr lvl="1"/>
            <a:r>
              <a:rPr lang="en-US">
                <a:solidFill>
                  <a:srgbClr val="FEFFFF"/>
                </a:solidFill>
              </a:rPr>
              <a:t>Law Enforcement</a:t>
            </a:r>
          </a:p>
          <a:p>
            <a:pPr lvl="1"/>
            <a:r>
              <a:rPr lang="en-US">
                <a:solidFill>
                  <a:srgbClr val="FEFFFF"/>
                </a:solidFill>
              </a:rPr>
              <a:t>Education </a:t>
            </a:r>
          </a:p>
          <a:p>
            <a:pPr lvl="1"/>
            <a:r>
              <a:rPr lang="en-US">
                <a:solidFill>
                  <a:srgbClr val="FEFFFF"/>
                </a:solidFill>
              </a:rPr>
              <a:t>Or other major groups and interests in the area served. </a:t>
            </a:r>
          </a:p>
        </p:txBody>
      </p:sp>
      <p:sp>
        <p:nvSpPr>
          <p:cNvPr id="11" name="Rectangle 24"/>
          <p:cNvSpPr>
            <a:spLocks noGrp="1" noChangeArrowheads="1"/>
          </p:cNvSpPr>
          <p:nvPr>
            <p:ph type="dt" sz="half" idx="10"/>
          </p:nvPr>
        </p:nvSpPr>
        <p:spPr>
          <a:xfrm>
            <a:off x="7771209" y="6130437"/>
            <a:ext cx="859712" cy="3703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00">
                <a:solidFill>
                  <a:srgbClr val="FEFFFF"/>
                </a:solidFill>
              </a:rPr>
              <a:t>Revised by Community Action Partnership for Dutchess County, Inc. 11/17/2023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0" advClick="0" advTm="20000">
        <p15:prstTrans prst="fallOver"/>
      </p:transition>
    </mc:Choice>
    <mc:Fallback xmlns="">
      <p:transition advClick="0" advTm="2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20" name="Rectangle 12319">
            <a:extLst>
              <a:ext uri="{FF2B5EF4-FFF2-40B4-BE49-F238E27FC236}">
                <a16:creationId xmlns:a16="http://schemas.microsoft.com/office/drawing/2014/main" id="{39EE869B-085D-43B3-AED8-9B0655612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322" name="Rectangle 12321">
            <a:extLst>
              <a:ext uri="{FF2B5EF4-FFF2-40B4-BE49-F238E27FC236}">
                <a16:creationId xmlns:a16="http://schemas.microsoft.com/office/drawing/2014/main" id="{C54E744A-A072-47AF-981A-3718617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172199" cy="6858000"/>
          </a:xfrm>
          <a:prstGeom prst="rect">
            <a:avLst/>
          </a:prstGeom>
          <a:solidFill>
            <a:schemeClr val="tx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2305" name="Picture 12304" descr="A hand holding a pen and shading circles on a sheet">
            <a:extLst>
              <a:ext uri="{FF2B5EF4-FFF2-40B4-BE49-F238E27FC236}">
                <a16:creationId xmlns:a16="http://schemas.microsoft.com/office/drawing/2014/main" id="{4C07A6E0-39E4-CC2B-2A2F-28642AC442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422" r="44336" b="-1"/>
          <a:stretch/>
        </p:blipFill>
        <p:spPr>
          <a:xfrm>
            <a:off x="6172198" y="10"/>
            <a:ext cx="2971801" cy="6857990"/>
          </a:xfrm>
          <a:prstGeom prst="rect">
            <a:avLst/>
          </a:prstGeom>
        </p:spPr>
      </p:pic>
      <p:sp>
        <p:nvSpPr>
          <p:cNvPr id="12324" name="Freeform 5">
            <a:extLst>
              <a:ext uri="{FF2B5EF4-FFF2-40B4-BE49-F238E27FC236}">
                <a16:creationId xmlns:a16="http://schemas.microsoft.com/office/drawing/2014/main" id="{F0254341-1068-4FB7-8AEF-220C6EB41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787400"/>
            <a:ext cx="5359399" cy="77893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>
                <a:solidFill>
                  <a:srgbClr val="FEFFFF"/>
                </a:solidFill>
              </a:rPr>
              <a:t>DEPARTMENT OF STATE EXPECTATIONS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78906" y="982516"/>
            <a:ext cx="584825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5E480A7F-0CBA-4151-8894-71F9DBE3C50F}" type="slidenum">
              <a:rPr lang="en-US" sz="190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 sz="1900"/>
          </a:p>
        </p:txBody>
      </p:sp>
      <p:sp>
        <p:nvSpPr>
          <p:cNvPr id="12304" name="Rectangle 3"/>
          <p:cNvSpPr>
            <a:spLocks noGrp="1" noChangeArrowheads="1"/>
          </p:cNvSpPr>
          <p:nvPr>
            <p:ph idx="1"/>
          </p:nvPr>
        </p:nvSpPr>
        <p:spPr>
          <a:xfrm>
            <a:off x="406399" y="2032000"/>
            <a:ext cx="5359400" cy="387922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F5BC70"/>
              </a:buClr>
            </a:pPr>
            <a:r>
              <a:rPr lang="en-US">
                <a:solidFill>
                  <a:srgbClr val="FEFFFF"/>
                </a:solidFill>
              </a:rPr>
              <a:t>Full compliance with the law as related to composition, selection and function of the Board. </a:t>
            </a:r>
          </a:p>
          <a:p>
            <a:pPr>
              <a:lnSpc>
                <a:spcPct val="90000"/>
              </a:lnSpc>
              <a:buClr>
                <a:srgbClr val="F5BC70"/>
              </a:buClr>
            </a:pPr>
            <a:r>
              <a:rPr lang="en-US" b="1" i="1">
                <a:solidFill>
                  <a:srgbClr val="FEFFFF"/>
                </a:solidFill>
              </a:rPr>
              <a:t>There must be written documents to assure: </a:t>
            </a:r>
          </a:p>
          <a:p>
            <a:pPr marL="0" indent="0">
              <a:lnSpc>
                <a:spcPct val="90000"/>
              </a:lnSpc>
              <a:buClr>
                <a:srgbClr val="F5BC70"/>
              </a:buClr>
              <a:buNone/>
            </a:pPr>
            <a:endParaRPr lang="en-US" b="1" i="1">
              <a:solidFill>
                <a:srgbClr val="FEFFFF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buClr>
                <a:srgbClr val="F5BC70"/>
              </a:buClr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FEFFFF"/>
                </a:solidFill>
              </a:rPr>
              <a:t>Public officials were in office on the date of selection.</a:t>
            </a:r>
          </a:p>
          <a:p>
            <a:pPr>
              <a:lnSpc>
                <a:spcPct val="90000"/>
              </a:lnSpc>
              <a:spcBef>
                <a:spcPts val="0"/>
              </a:spcBef>
              <a:buClr>
                <a:srgbClr val="F5BC70"/>
              </a:buClr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FEFFFF"/>
                </a:solidFill>
              </a:rPr>
              <a:t>Clarification as to whether or not the seat is held by the public official or by a representative of the official. </a:t>
            </a:r>
          </a:p>
          <a:p>
            <a:pPr>
              <a:lnSpc>
                <a:spcPct val="90000"/>
              </a:lnSpc>
              <a:spcBef>
                <a:spcPts val="0"/>
              </a:spcBef>
              <a:buClr>
                <a:srgbClr val="F5BC70"/>
              </a:buClr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FEFFFF"/>
                </a:solidFill>
              </a:rPr>
              <a:t>Each representative must have on file a current letter from the appointing public official.</a:t>
            </a:r>
          </a:p>
        </p:txBody>
      </p:sp>
      <p:sp>
        <p:nvSpPr>
          <p:cNvPr id="11" name="Rectangle 24"/>
          <p:cNvSpPr>
            <a:spLocks noGrp="1" noChangeArrowheads="1"/>
          </p:cNvSpPr>
          <p:nvPr>
            <p:ph type="dt" sz="half" idx="10"/>
          </p:nvPr>
        </p:nvSpPr>
        <p:spPr>
          <a:xfrm>
            <a:off x="7771209" y="6130437"/>
            <a:ext cx="859712" cy="3703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00">
                <a:solidFill>
                  <a:srgbClr val="FEFFFF"/>
                </a:solidFill>
              </a:rPr>
              <a:t>Revised by Community Action Partnership for Dutchess County, Inc. 11/17/2023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0" advClick="0" advTm="20000">
        <p15:prstTrans prst="fallOver"/>
      </p:transition>
    </mc:Choice>
    <mc:Fallback xmlns="">
      <p:transition advClick="0" advTm="2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38" name="Rectangle 13337">
            <a:extLst>
              <a:ext uri="{FF2B5EF4-FFF2-40B4-BE49-F238E27FC236}">
                <a16:creationId xmlns:a16="http://schemas.microsoft.com/office/drawing/2014/main" id="{39EE869B-085D-43B3-AED8-9B0655612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340" name="Rectangle 13339">
            <a:extLst>
              <a:ext uri="{FF2B5EF4-FFF2-40B4-BE49-F238E27FC236}">
                <a16:creationId xmlns:a16="http://schemas.microsoft.com/office/drawing/2014/main" id="{C54E744A-A072-47AF-981A-3718617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172199" cy="6858000"/>
          </a:xfrm>
          <a:prstGeom prst="rect">
            <a:avLst/>
          </a:prstGeom>
          <a:solidFill>
            <a:schemeClr val="tx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3317" name="Picture 13316" descr="One orange paper boat leading a group of white paper boats">
            <a:extLst>
              <a:ext uri="{FF2B5EF4-FFF2-40B4-BE49-F238E27FC236}">
                <a16:creationId xmlns:a16="http://schemas.microsoft.com/office/drawing/2014/main" id="{8FA3848A-86F7-1F79-FB9D-9317D0832C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02" r="48573" b="-1"/>
          <a:stretch/>
        </p:blipFill>
        <p:spPr>
          <a:xfrm>
            <a:off x="6172198" y="10"/>
            <a:ext cx="2971801" cy="6857990"/>
          </a:xfrm>
          <a:prstGeom prst="rect">
            <a:avLst/>
          </a:prstGeom>
        </p:spPr>
      </p:pic>
      <p:sp>
        <p:nvSpPr>
          <p:cNvPr id="13342" name="Freeform 5">
            <a:extLst>
              <a:ext uri="{FF2B5EF4-FFF2-40B4-BE49-F238E27FC236}">
                <a16:creationId xmlns:a16="http://schemas.microsoft.com/office/drawing/2014/main" id="{F0254341-1068-4FB7-8AEF-220C6EB41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787400"/>
            <a:ext cx="5359399" cy="77893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b="1">
                <a:solidFill>
                  <a:srgbClr val="FEFFFF"/>
                </a:solidFill>
              </a:rPr>
              <a:t>DEPARTMENT OF STATE EXPECTATIONS</a:t>
            </a:r>
            <a:r>
              <a:rPr lang="en-US" sz="2200">
                <a:solidFill>
                  <a:srgbClr val="FEFFFF"/>
                </a:solidFill>
              </a:rPr>
              <a:t> </a:t>
            </a:r>
            <a:br>
              <a:rPr lang="en-US" sz="2200">
                <a:solidFill>
                  <a:srgbClr val="FEFFFF"/>
                </a:solidFill>
              </a:rPr>
            </a:br>
            <a:r>
              <a:rPr lang="en-US" sz="2200">
                <a:solidFill>
                  <a:srgbClr val="FEFFFF"/>
                </a:solidFill>
              </a:rPr>
              <a:t>(CONTINUED)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78906" y="982516"/>
            <a:ext cx="584825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BFC827B-2879-4F41-9C93-0AB06D556A39}" type="slidenum">
              <a:rPr lang="en-US" sz="190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 sz="190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06399" y="2032000"/>
            <a:ext cx="5359400" cy="3879222"/>
          </a:xfrm>
        </p:spPr>
        <p:txBody>
          <a:bodyPr>
            <a:normAutofit/>
          </a:bodyPr>
          <a:lstStyle/>
          <a:p>
            <a:pPr>
              <a:buClr>
                <a:srgbClr val="F93200"/>
              </a:buClr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FEFFFF"/>
                </a:solidFill>
              </a:rPr>
              <a:t>The bylaws must clearly state the democratic process to be used to select consumer representatives. </a:t>
            </a:r>
          </a:p>
          <a:p>
            <a:pPr>
              <a:buClr>
                <a:srgbClr val="F93200"/>
              </a:buClr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FEFFFF"/>
                </a:solidFill>
              </a:rPr>
              <a:t>There should be fair and equitable representation from the areas served by the agency. </a:t>
            </a:r>
          </a:p>
          <a:p>
            <a:pPr>
              <a:buClr>
                <a:srgbClr val="F93200"/>
              </a:buClr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FEFFFF"/>
                </a:solidFill>
              </a:rPr>
              <a:t>Provisions must be made to remove obstacles that would prevent the full involvement of consumer representatives serving on the board. </a:t>
            </a:r>
          </a:p>
        </p:txBody>
      </p:sp>
      <p:sp>
        <p:nvSpPr>
          <p:cNvPr id="11" name="Rectangle 24"/>
          <p:cNvSpPr>
            <a:spLocks noGrp="1" noChangeArrowheads="1"/>
          </p:cNvSpPr>
          <p:nvPr>
            <p:ph type="dt" sz="half" idx="10"/>
          </p:nvPr>
        </p:nvSpPr>
        <p:spPr>
          <a:xfrm>
            <a:off x="7771209" y="6130437"/>
            <a:ext cx="859712" cy="3703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00">
                <a:solidFill>
                  <a:srgbClr val="FEFFFF"/>
                </a:solidFill>
              </a:rPr>
              <a:t>Revised by Community Action Partnership for Dutchess County, Inc. 11/17/2023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0" advClick="0" advTm="20000">
        <p15:prstTrans prst="fallOver"/>
      </p:transition>
    </mc:Choice>
    <mc:Fallback xmlns="">
      <p:transition advClick="0" advTm="2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64" name="Rectangle 14363">
            <a:extLst>
              <a:ext uri="{FF2B5EF4-FFF2-40B4-BE49-F238E27FC236}">
                <a16:creationId xmlns:a16="http://schemas.microsoft.com/office/drawing/2014/main" id="{39EE869B-085D-43B3-AED8-9B0655612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366" name="Rectangle 14365">
            <a:extLst>
              <a:ext uri="{FF2B5EF4-FFF2-40B4-BE49-F238E27FC236}">
                <a16:creationId xmlns:a16="http://schemas.microsoft.com/office/drawing/2014/main" id="{C54E744A-A072-47AF-981A-3718617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172199" cy="6858000"/>
          </a:xfrm>
          <a:prstGeom prst="rect">
            <a:avLst/>
          </a:prstGeom>
          <a:solidFill>
            <a:schemeClr val="tx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4341" name="Picture 14340" descr="Large skydiving group mid-air">
            <a:extLst>
              <a:ext uri="{FF2B5EF4-FFF2-40B4-BE49-F238E27FC236}">
                <a16:creationId xmlns:a16="http://schemas.microsoft.com/office/drawing/2014/main" id="{BEB13462-19C0-7BAA-3E20-3DEF746AA4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091" r="35092"/>
          <a:stretch/>
        </p:blipFill>
        <p:spPr>
          <a:xfrm>
            <a:off x="6172198" y="10"/>
            <a:ext cx="2971801" cy="6857990"/>
          </a:xfrm>
          <a:prstGeom prst="rect">
            <a:avLst/>
          </a:prstGeom>
        </p:spPr>
      </p:pic>
      <p:sp>
        <p:nvSpPr>
          <p:cNvPr id="14368" name="Freeform 5">
            <a:extLst>
              <a:ext uri="{FF2B5EF4-FFF2-40B4-BE49-F238E27FC236}">
                <a16:creationId xmlns:a16="http://schemas.microsoft.com/office/drawing/2014/main" id="{F0254341-1068-4FB7-8AEF-220C6EB41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787400"/>
            <a:ext cx="5359399" cy="77893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b="1">
                <a:solidFill>
                  <a:srgbClr val="FEFFFF"/>
                </a:solidFill>
              </a:rPr>
              <a:t>DEPARTMENT OF STATE EXPECTATIONS </a:t>
            </a:r>
            <a:br>
              <a:rPr lang="en-US" sz="2200" b="1">
                <a:solidFill>
                  <a:srgbClr val="FEFFFF"/>
                </a:solidFill>
              </a:rPr>
            </a:br>
            <a:r>
              <a:rPr lang="en-US" sz="2200">
                <a:solidFill>
                  <a:srgbClr val="FEFFFF"/>
                </a:solidFill>
              </a:rPr>
              <a:t>(CONTINUED)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78906" y="982516"/>
            <a:ext cx="584825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C02B699-DA7A-476F-8D28-4AF9CF192681}" type="slidenum">
              <a:rPr lang="en-US" sz="190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 sz="190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06399" y="2032000"/>
            <a:ext cx="5359400" cy="38792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FEFFFF"/>
                </a:solidFill>
              </a:rPr>
              <a:t>The private sector representatives must be representative of the group or interest selected by the Board.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FEFFFF"/>
                </a:solidFill>
              </a:rPr>
              <a:t>There must be documentation on file demonstrating their connection to an important group or interest in the service area, based on their experience, expertise, or current job/position. </a:t>
            </a:r>
          </a:p>
          <a:p>
            <a:pPr>
              <a:buFontTx/>
              <a:buNone/>
            </a:pPr>
            <a:endParaRPr lang="en-US">
              <a:solidFill>
                <a:srgbClr val="FEFFFF"/>
              </a:solidFill>
            </a:endParaRPr>
          </a:p>
        </p:txBody>
      </p:sp>
      <p:sp>
        <p:nvSpPr>
          <p:cNvPr id="11" name="Rectangle 24"/>
          <p:cNvSpPr>
            <a:spLocks noGrp="1" noChangeArrowheads="1"/>
          </p:cNvSpPr>
          <p:nvPr>
            <p:ph type="dt" sz="half" idx="10"/>
          </p:nvPr>
        </p:nvSpPr>
        <p:spPr>
          <a:xfrm>
            <a:off x="7771209" y="6130437"/>
            <a:ext cx="859712" cy="3703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00">
                <a:solidFill>
                  <a:srgbClr val="FEFFFF"/>
                </a:solidFill>
              </a:rPr>
              <a:t>Revised by Community Action Partnership for Dutchess County, Inc. 11/17/2023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0" advClick="0" advTm="20000">
        <p15:prstTrans prst="fallOver"/>
      </p:transition>
    </mc:Choice>
    <mc:Fallback xmlns="">
      <p:transition advClick="0" advTm="20000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1926</TotalTime>
  <Words>1013</Words>
  <Application>Microsoft Office PowerPoint</Application>
  <PresentationFormat>On-screen Show (4:3)</PresentationFormat>
  <Paragraphs>143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Wingdings</vt:lpstr>
      <vt:lpstr>Wingdings 3</vt:lpstr>
      <vt:lpstr>Wisp</vt:lpstr>
      <vt:lpstr>COMMUNITY SERVICES BLOCK GRANT</vt:lpstr>
      <vt:lpstr>CSBG OVERVIEW COMMUNITY ACTION AGENCIES</vt:lpstr>
      <vt:lpstr>TRIPARTITE BOARD</vt:lpstr>
      <vt:lpstr>BOARD COMPOSITION PUBLIC OFFICIALS</vt:lpstr>
      <vt:lpstr>CONSUMERS OF COMMUNITY ACTION’S SERVICES OR THEIR REPRESENTATIVES</vt:lpstr>
      <vt:lpstr>PRIVATE SECTOR</vt:lpstr>
      <vt:lpstr>DEPARTMENT OF STATE EXPECTATIONS</vt:lpstr>
      <vt:lpstr>DEPARTMENT OF STATE EXPECTATIONS  (CONTINUED)</vt:lpstr>
      <vt:lpstr>DEPARTMENT OF STATE EXPECTATIONS  (CONTINUED)</vt:lpstr>
      <vt:lpstr>DEPARTMENT OF STATE EXPECTATIONS (CONTINUED)</vt:lpstr>
      <vt:lpstr>OFFICE OF THE ATTORNEY GENERAL</vt:lpstr>
      <vt:lpstr>ROLE OF THE ATTORNEY GENERAL</vt:lpstr>
      <vt:lpstr>SUMMARY </vt:lpstr>
      <vt:lpstr>SUMMARY (CONTINUED)</vt:lpstr>
      <vt:lpstr>SUMMARY (CONTINUED)</vt:lpstr>
      <vt:lpstr>Thank you for your service.</vt:lpstr>
    </vt:vector>
  </TitlesOfParts>
  <Company>NYS Dept. of State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SERVICES BLOCK GRANT</dc:title>
  <dc:creator>NYS-DOS</dc:creator>
  <cp:lastModifiedBy>Jill Harlow</cp:lastModifiedBy>
  <cp:revision>93</cp:revision>
  <cp:lastPrinted>2017-10-04T12:32:00Z</cp:lastPrinted>
  <dcterms:created xsi:type="dcterms:W3CDTF">2004-04-02T20:12:58Z</dcterms:created>
  <dcterms:modified xsi:type="dcterms:W3CDTF">2024-02-20T17:33:14Z</dcterms:modified>
</cp:coreProperties>
</file>